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0" r:id="rId1"/>
  </p:sldMasterIdLst>
  <p:notesMasterIdLst>
    <p:notesMasterId r:id="rId18"/>
  </p:notesMasterIdLst>
  <p:sldIdLst>
    <p:sldId id="257" r:id="rId2"/>
    <p:sldId id="270" r:id="rId3"/>
    <p:sldId id="280" r:id="rId4"/>
    <p:sldId id="281" r:id="rId5"/>
    <p:sldId id="282" r:id="rId6"/>
    <p:sldId id="284" r:id="rId7"/>
    <p:sldId id="283" r:id="rId8"/>
    <p:sldId id="277" r:id="rId9"/>
    <p:sldId id="286" r:id="rId10"/>
    <p:sldId id="285" r:id="rId11"/>
    <p:sldId id="287" r:id="rId12"/>
    <p:sldId id="288" r:id="rId13"/>
    <p:sldId id="279" r:id="rId14"/>
    <p:sldId id="290" r:id="rId15"/>
    <p:sldId id="289" r:id="rId16"/>
    <p:sldId id="276" r:id="rId17"/>
  </p:sldIdLst>
  <p:sldSz cx="9144000" cy="5143500" type="screen16x9"/>
  <p:notesSz cx="6858000" cy="9144000"/>
  <p:embeddedFontLst>
    <p:embeddedFont>
      <p:font typeface="Book Antiqua" panose="02040602050305030304" pitchFamily="18" charset="0"/>
      <p:regular r:id="rId19"/>
      <p:bold r:id="rId20"/>
      <p:italic r:id="rId21"/>
      <p:boldItalic r:id="rId22"/>
    </p:embeddedFont>
    <p:embeddedFont>
      <p:font typeface="Google Sans" panose="020B0503030502040204" pitchFamily="34" charset="0"/>
      <p:regular r:id="rId23"/>
      <p:bold r:id="rId24"/>
      <p:italic r:id="rId25"/>
      <p:boldItalic r:id="rId26"/>
    </p:embeddedFont>
    <p:embeddedFont>
      <p:font typeface="Google Sans Medium" panose="020B0503030502040204" pitchFamily="34" charset="0"/>
      <p:regular r:id="rId27"/>
      <p:bold r:id="rId28"/>
      <p:italic r:id="rId29"/>
      <p:boldItalic r:id="rId30"/>
    </p:embeddedFont>
    <p:embeddedFont>
      <p:font typeface="Roboto" panose="020F050202020403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207"/>
    <p:restoredTop sz="84105"/>
  </p:normalViewPr>
  <p:slideViewPr>
    <p:cSldViewPr snapToGrid="0">
      <p:cViewPr varScale="1">
        <p:scale>
          <a:sx n="250" d="100"/>
          <a:sy n="250" d="100"/>
        </p:scale>
        <p:origin x="2624" y="160"/>
      </p:cViewPr>
      <p:guideLst>
        <p:guide orient="horz" pos="1620"/>
        <p:guide pos="2880"/>
      </p:guideLst>
    </p:cSldViewPr>
  </p:slideViewPr>
  <p:notesTextViewPr>
    <p:cViewPr>
      <p:scale>
        <a:sx n="185" d="100"/>
        <a:sy n="185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810d0bdc69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810d0bdc69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Hi everyone, we are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going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present our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paper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about a novel framework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FreeDOM,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for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structured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information extraction on Web documents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/>
              <a:t>My</a:t>
            </a:r>
            <a:r>
              <a:rPr lang="zh-CN" altLang="en-US" dirty="0"/>
              <a:t> </a:t>
            </a:r>
            <a:r>
              <a:rPr lang="en-US" altLang="zh-CN" dirty="0"/>
              <a:t>name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Bill</a:t>
            </a:r>
            <a:r>
              <a:rPr lang="zh-CN" altLang="en-US" dirty="0"/>
              <a:t> </a:t>
            </a:r>
            <a:r>
              <a:rPr lang="en-US" altLang="zh-CN" dirty="0"/>
              <a:t>Yuchen</a:t>
            </a:r>
            <a:r>
              <a:rPr lang="zh-CN" altLang="en-US" dirty="0"/>
              <a:t> </a:t>
            </a:r>
            <a:r>
              <a:rPr lang="en-US" altLang="zh-CN" dirty="0"/>
              <a:t>Lin.</a:t>
            </a:r>
            <a:r>
              <a:rPr lang="zh-CN" altLang="en-US" dirty="0"/>
              <a:t> </a:t>
            </a:r>
            <a:r>
              <a:rPr lang="en-US" altLang="zh-CN" dirty="0"/>
              <a:t>I</a:t>
            </a:r>
            <a:r>
              <a:rPr lang="zh-CN" altLang="en-US" dirty="0"/>
              <a:t> </a:t>
            </a:r>
            <a:r>
              <a:rPr lang="en-US" altLang="zh-CN" dirty="0"/>
              <a:t>am</a:t>
            </a:r>
            <a:r>
              <a:rPr lang="zh-CN" altLang="en-US" dirty="0"/>
              <a:t> </a:t>
            </a:r>
            <a:r>
              <a:rPr lang="en-US" altLang="zh-CN" dirty="0"/>
              <a:t>currently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PhD</a:t>
            </a:r>
            <a:r>
              <a:rPr lang="zh-CN" altLang="en-US" dirty="0"/>
              <a:t> </a:t>
            </a:r>
            <a:r>
              <a:rPr lang="en-US" altLang="zh-CN" dirty="0"/>
              <a:t>student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University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Southern</a:t>
            </a:r>
            <a:r>
              <a:rPr lang="zh-CN" altLang="en-US" dirty="0"/>
              <a:t> </a:t>
            </a:r>
            <a:r>
              <a:rPr lang="en-US" altLang="zh-CN" dirty="0"/>
              <a:t>California.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work</a:t>
            </a:r>
            <a:r>
              <a:rPr lang="zh-CN" altLang="en-US" dirty="0"/>
              <a:t> </a:t>
            </a:r>
            <a:r>
              <a:rPr lang="en-US" altLang="zh-CN" dirty="0"/>
              <a:t>was</a:t>
            </a:r>
            <a:r>
              <a:rPr lang="zh-CN" altLang="en-US" dirty="0"/>
              <a:t> </a:t>
            </a:r>
            <a:r>
              <a:rPr lang="en-US" altLang="zh-CN" dirty="0"/>
              <a:t>done</a:t>
            </a:r>
            <a:r>
              <a:rPr lang="zh-CN" altLang="en-US" dirty="0"/>
              <a:t> </a:t>
            </a:r>
            <a:r>
              <a:rPr lang="en-US" altLang="zh-CN" dirty="0"/>
              <a:t>while</a:t>
            </a:r>
            <a:r>
              <a:rPr lang="zh-CN" altLang="en-US" dirty="0"/>
              <a:t> </a:t>
            </a:r>
            <a:r>
              <a:rPr lang="en-US" altLang="zh-CN" dirty="0"/>
              <a:t>I</a:t>
            </a:r>
            <a:r>
              <a:rPr lang="zh-CN" altLang="en-US" dirty="0"/>
              <a:t> </a:t>
            </a:r>
            <a:r>
              <a:rPr lang="en-US" altLang="zh-CN" dirty="0"/>
              <a:t>was</a:t>
            </a:r>
            <a:r>
              <a:rPr lang="zh-CN" altLang="en-US" dirty="0"/>
              <a:t> </a:t>
            </a:r>
            <a:r>
              <a:rPr lang="en-US" altLang="zh-CN" dirty="0"/>
              <a:t>working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Google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research</a:t>
            </a:r>
            <a:r>
              <a:rPr lang="zh-CN" altLang="en-US" dirty="0"/>
              <a:t> </a:t>
            </a:r>
            <a:r>
              <a:rPr lang="en-US" altLang="zh-CN" dirty="0"/>
              <a:t>intern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my</a:t>
            </a:r>
            <a:r>
              <a:rPr lang="zh-CN" altLang="en-US" dirty="0"/>
              <a:t> </a:t>
            </a:r>
            <a:r>
              <a:rPr lang="en-US" altLang="zh-CN" dirty="0"/>
              <a:t>co-authors.</a:t>
            </a:r>
            <a:r>
              <a:rPr lang="zh-CN" altLang="en-US" dirty="0"/>
              <a:t> </a:t>
            </a:r>
            <a:endParaRPr lang="en-US" altLang="zh-C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810d0bdc69_0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810d0bdc69_0_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/>
              <a:t>Therefore,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propose</a:t>
            </a:r>
            <a:r>
              <a:rPr lang="zh-CN" altLang="en-US" dirty="0"/>
              <a:t> </a:t>
            </a:r>
            <a:r>
              <a:rPr lang="en-US" altLang="zh-CN" dirty="0"/>
              <a:t>learning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encode</a:t>
            </a:r>
            <a:r>
              <a:rPr lang="zh-CN" altLang="en-US" dirty="0"/>
              <a:t> </a:t>
            </a:r>
            <a:r>
              <a:rPr lang="en-US" altLang="zh-CN" dirty="0"/>
              <a:t>node</a:t>
            </a:r>
            <a:r>
              <a:rPr lang="zh-CN" altLang="en-US" dirty="0"/>
              <a:t> </a:t>
            </a:r>
            <a:r>
              <a:rPr lang="en-US" altLang="zh-CN" dirty="0"/>
              <a:t>dependency</a:t>
            </a:r>
            <a:r>
              <a:rPr lang="zh-CN" altLang="en-US" dirty="0"/>
              <a:t> </a:t>
            </a:r>
            <a:r>
              <a:rPr lang="en-US" altLang="zh-CN" dirty="0"/>
              <a:t>through</a:t>
            </a:r>
            <a:r>
              <a:rPr lang="zh-CN" altLang="en-US" dirty="0"/>
              <a:t> </a:t>
            </a:r>
            <a:r>
              <a:rPr lang="en-US" altLang="zh-CN" dirty="0"/>
              <a:t>pair-wise</a:t>
            </a:r>
            <a:r>
              <a:rPr lang="zh-CN" altLang="en-US" dirty="0"/>
              <a:t> </a:t>
            </a:r>
            <a:r>
              <a:rPr lang="en-US" altLang="zh-CN" dirty="0"/>
              <a:t>modeling.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6135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1353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This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is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main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experiment.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We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are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mainly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looking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at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two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typical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baseline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methods.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SSM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was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proposed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by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authors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SWDE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dataset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as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conventional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ML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methods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based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on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DOM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tree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alignment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with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hand-crafted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features.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Render-Full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is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using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rendered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results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from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browser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use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lot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handcrafted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features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complicated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heuristics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for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using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visual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distance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as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features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for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prediction.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Our model achieves the state-of-the-art performance on the SWDE dataset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with a large margin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comparing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two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baselines.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But,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we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don’t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use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any expensive rendering-based features.</a:t>
            </a:r>
            <a:endParaRPr lang="en-US" dirty="0"/>
          </a:p>
          <a:p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03296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Some</a:t>
            </a:r>
            <a:r>
              <a:rPr lang="zh-CN" altLang="en-US" dirty="0"/>
              <a:t> </a:t>
            </a:r>
            <a:r>
              <a:rPr lang="en-US" altLang="zh-CN" dirty="0"/>
              <a:t>may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interested</a:t>
            </a:r>
            <a:r>
              <a:rPr lang="zh-CN" altLang="en-US" dirty="0"/>
              <a:t> </a:t>
            </a:r>
            <a:r>
              <a:rPr lang="en-US" altLang="zh-CN" dirty="0"/>
              <a:t>what</a:t>
            </a:r>
            <a:r>
              <a:rPr lang="zh-CN" altLang="en-US" dirty="0"/>
              <a:t> </a:t>
            </a:r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don’t</a:t>
            </a:r>
            <a:r>
              <a:rPr lang="zh-CN" altLang="en-US" dirty="0"/>
              <a:t> </a:t>
            </a:r>
            <a:r>
              <a:rPr lang="en-US" altLang="zh-CN" dirty="0"/>
              <a:t>use</a:t>
            </a:r>
            <a:r>
              <a:rPr lang="zh-CN" altLang="en-US" dirty="0"/>
              <a:t> </a:t>
            </a:r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proposed</a:t>
            </a:r>
            <a:r>
              <a:rPr lang="zh-CN" altLang="en-US" dirty="0"/>
              <a:t> </a:t>
            </a:r>
            <a:r>
              <a:rPr lang="en-US" altLang="zh-CN" dirty="0"/>
              <a:t>second</a:t>
            </a:r>
            <a:r>
              <a:rPr lang="zh-CN" altLang="en-US" dirty="0"/>
              <a:t> </a:t>
            </a:r>
            <a:r>
              <a:rPr lang="en-US" altLang="zh-CN" dirty="0"/>
              <a:t>stage</a:t>
            </a:r>
            <a:r>
              <a:rPr lang="zh-CN" altLang="en-US" dirty="0"/>
              <a:t> </a:t>
            </a:r>
            <a:r>
              <a:rPr lang="en-US" altLang="zh-CN" dirty="0"/>
              <a:t>model,</a:t>
            </a:r>
            <a:r>
              <a:rPr lang="zh-CN" altLang="en-US" dirty="0"/>
              <a:t> </a:t>
            </a:r>
            <a:r>
              <a:rPr lang="en-US" altLang="zh-CN" dirty="0"/>
              <a:t>but</a:t>
            </a:r>
            <a:r>
              <a:rPr lang="zh-CN" altLang="en-US" dirty="0"/>
              <a:t> </a:t>
            </a:r>
            <a:r>
              <a:rPr lang="en-US" altLang="zh-CN" dirty="0"/>
              <a:t>use</a:t>
            </a:r>
            <a:r>
              <a:rPr lang="zh-CN" altLang="en-US" dirty="0"/>
              <a:t> </a:t>
            </a:r>
            <a:r>
              <a:rPr lang="en-US" altLang="zh-CN" dirty="0"/>
              <a:t>other</a:t>
            </a:r>
            <a:r>
              <a:rPr lang="zh-CN" altLang="en-US" dirty="0"/>
              <a:t> </a:t>
            </a:r>
            <a:r>
              <a:rPr lang="en-US" altLang="zh-CN" dirty="0"/>
              <a:t>options.</a:t>
            </a:r>
          </a:p>
          <a:p>
            <a:endParaRPr lang="en-US" dirty="0"/>
          </a:p>
          <a:p>
            <a:r>
              <a:rPr lang="en-US" altLang="zh-CN" dirty="0"/>
              <a:t>So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tried</a:t>
            </a:r>
            <a:r>
              <a:rPr lang="zh-CN" altLang="en-US" dirty="0"/>
              <a:t> </a:t>
            </a:r>
            <a:r>
              <a:rPr lang="en-US" altLang="zh-CN" dirty="0"/>
              <a:t>four</a:t>
            </a:r>
            <a:r>
              <a:rPr lang="zh-CN" altLang="en-US" dirty="0"/>
              <a:t> </a:t>
            </a:r>
            <a:r>
              <a:rPr lang="en-US" altLang="zh-CN" dirty="0"/>
              <a:t>alternatives:</a:t>
            </a:r>
            <a:r>
              <a:rPr lang="zh-CN" altLang="en-US" dirty="0"/>
              <a:t> </a:t>
            </a:r>
            <a:r>
              <a:rPr lang="en-US" altLang="zh-CN" dirty="0"/>
              <a:t>BLSTM,</a:t>
            </a:r>
            <a:r>
              <a:rPr lang="zh-CN" altLang="en-US" dirty="0"/>
              <a:t> </a:t>
            </a:r>
            <a:r>
              <a:rPr lang="en-US" altLang="zh-CN" dirty="0"/>
              <a:t>CNN,</a:t>
            </a:r>
            <a:r>
              <a:rPr lang="zh-CN" altLang="en-US" dirty="0"/>
              <a:t> </a:t>
            </a:r>
            <a:r>
              <a:rPr lang="en-US" altLang="zh-CN" dirty="0"/>
              <a:t>BLSTM-CRF,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CNN-CRF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top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stage</a:t>
            </a:r>
            <a:r>
              <a:rPr lang="zh-CN" altLang="en-US" dirty="0"/>
              <a:t> </a:t>
            </a:r>
            <a:r>
              <a:rPr lang="en-US" altLang="zh-CN" dirty="0"/>
              <a:t>model,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denote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node</a:t>
            </a:r>
            <a:r>
              <a:rPr lang="zh-CN" altLang="en-US" dirty="0"/>
              <a:t> </a:t>
            </a:r>
            <a:r>
              <a:rPr lang="en-US" altLang="zh-CN" dirty="0"/>
              <a:t>labeling</a:t>
            </a:r>
            <a:r>
              <a:rPr lang="zh-CN" altLang="en-US" dirty="0"/>
              <a:t> </a:t>
            </a:r>
            <a:r>
              <a:rPr lang="en-US" altLang="zh-CN" dirty="0"/>
              <a:t>(NL).</a:t>
            </a:r>
          </a:p>
          <a:p>
            <a:endParaRPr lang="en-US" dirty="0"/>
          </a:p>
          <a:p>
            <a:r>
              <a:rPr lang="en-US" altLang="zh-CN" dirty="0"/>
              <a:t>Even</a:t>
            </a:r>
            <a:r>
              <a:rPr lang="zh-CN" altLang="en-US" dirty="0"/>
              <a:t> </a:t>
            </a:r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don’t</a:t>
            </a:r>
            <a:r>
              <a:rPr lang="zh-CN" altLang="en-US" dirty="0"/>
              <a:t> </a:t>
            </a:r>
            <a:r>
              <a:rPr lang="en-US" altLang="zh-CN" dirty="0"/>
              <a:t>use</a:t>
            </a:r>
            <a:r>
              <a:rPr lang="zh-CN" altLang="en-US" dirty="0"/>
              <a:t> </a:t>
            </a:r>
            <a:r>
              <a:rPr lang="en-US" altLang="zh-CN" dirty="0"/>
              <a:t>any</a:t>
            </a:r>
            <a:r>
              <a:rPr lang="zh-CN" altLang="en-US" dirty="0"/>
              <a:t> </a:t>
            </a:r>
            <a:r>
              <a:rPr lang="en-US" altLang="zh-CN" dirty="0"/>
              <a:t>discrete</a:t>
            </a:r>
            <a:r>
              <a:rPr lang="zh-CN" altLang="en-US" dirty="0"/>
              <a:t> </a:t>
            </a:r>
            <a:r>
              <a:rPr lang="en-US" altLang="zh-CN" dirty="0"/>
              <a:t>features,</a:t>
            </a:r>
            <a:r>
              <a:rPr lang="zh-CN" altLang="en-US" dirty="0"/>
              <a:t> </a:t>
            </a:r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still</a:t>
            </a:r>
            <a:r>
              <a:rPr lang="zh-CN" altLang="en-US" dirty="0"/>
              <a:t> </a:t>
            </a:r>
            <a:r>
              <a:rPr lang="en-US" altLang="zh-CN" dirty="0"/>
              <a:t>quite</a:t>
            </a:r>
            <a:r>
              <a:rPr lang="zh-CN" altLang="en-US" dirty="0"/>
              <a:t> </a:t>
            </a:r>
            <a:r>
              <a:rPr lang="en-US" altLang="zh-CN" dirty="0"/>
              <a:t>powerful,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means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neural</a:t>
            </a:r>
            <a:r>
              <a:rPr lang="zh-CN" altLang="en-US" dirty="0"/>
              <a:t> </a:t>
            </a:r>
            <a:r>
              <a:rPr lang="en-US" altLang="zh-CN" dirty="0"/>
              <a:t>representation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most</a:t>
            </a:r>
            <a:r>
              <a:rPr lang="zh-CN" altLang="en-US" dirty="0"/>
              <a:t> </a:t>
            </a:r>
            <a:r>
              <a:rPr lang="en-US" altLang="zh-CN" dirty="0"/>
              <a:t>effective</a:t>
            </a:r>
            <a:r>
              <a:rPr lang="zh-CN" altLang="en-US" dirty="0"/>
              <a:t> </a:t>
            </a:r>
            <a:r>
              <a:rPr lang="en-US" altLang="zh-CN" dirty="0"/>
              <a:t>part.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5472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535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810d0bdc69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810d0bdc69_0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7ea26ea256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7ea26ea256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So,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what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is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task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Information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extraction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on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web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documents?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 </a:t>
            </a:r>
            <a:endParaRPr lang="en-US" altLang="zh-CN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Given a domain like Auto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mobiles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we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are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interested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 set of data fields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such as Model name, MSRP price, Engine info, and Fuel Economy data.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we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want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automatically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extract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such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information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from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large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number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web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pages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many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different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websites.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So,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our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input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is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a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web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page.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Usually,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it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is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called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a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detail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page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because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it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has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a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clear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topic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entity.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 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For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example,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this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car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model.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</a:t>
            </a:r>
            <a:endParaRPr lang="en-US" altLang="zh-CN" sz="1100" b="0" i="0" u="none" strike="noStrike" cap="none" dirty="0">
              <a:solidFill>
                <a:srgbClr val="000000"/>
              </a:solidFill>
              <a:effectLst/>
              <a:latin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The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output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is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a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structured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data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record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that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has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the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information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we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need.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Such data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records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can benefit a lot of downstream applications in data mining and machine learning.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For example, it can improve knowledge graph construction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Then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support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question answering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nd recommendation system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s,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And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other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applications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do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key</a:t>
            </a:r>
            <a:r>
              <a:rPr lang="zh-CN" altLang="en-US" dirty="0"/>
              <a:t> </a:t>
            </a:r>
            <a:r>
              <a:rPr lang="en-US" altLang="zh-CN" dirty="0"/>
              <a:t>assumption</a:t>
            </a:r>
            <a:r>
              <a:rPr lang="zh-CN" altLang="en-US" dirty="0"/>
              <a:t> </a:t>
            </a:r>
            <a:r>
              <a:rPr lang="en-US" altLang="zh-CN" dirty="0"/>
              <a:t>here.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is,</a:t>
            </a:r>
            <a:r>
              <a:rPr lang="zh-CN" altLang="en-US" dirty="0"/>
              <a:t> </a:t>
            </a:r>
            <a:r>
              <a:rPr lang="en-US" altLang="zh-CN" dirty="0"/>
              <a:t>pages</a:t>
            </a:r>
            <a:r>
              <a:rPr lang="zh-CN" altLang="en-US" dirty="0"/>
              <a:t> </a:t>
            </a:r>
            <a:r>
              <a:rPr lang="en-US" altLang="zh-CN" dirty="0"/>
              <a:t>within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same</a:t>
            </a:r>
            <a:r>
              <a:rPr lang="zh-CN" altLang="en-US" dirty="0"/>
              <a:t> </a:t>
            </a:r>
            <a:r>
              <a:rPr lang="en-US" altLang="zh-CN" dirty="0"/>
              <a:t>website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very</a:t>
            </a:r>
            <a:r>
              <a:rPr lang="zh-CN" altLang="en-US" dirty="0"/>
              <a:t> </a:t>
            </a:r>
            <a:r>
              <a:rPr lang="en-US" altLang="zh-CN" dirty="0"/>
              <a:t>similar</a:t>
            </a:r>
            <a:r>
              <a:rPr lang="zh-CN" altLang="en-US" dirty="0"/>
              <a:t> </a:t>
            </a:r>
            <a:r>
              <a:rPr lang="en-US" altLang="zh-CN" dirty="0"/>
              <a:t>layouts.</a:t>
            </a:r>
          </a:p>
          <a:p>
            <a:r>
              <a:rPr lang="en-US" altLang="zh-CN" dirty="0"/>
              <a:t>Therefore,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problem</a:t>
            </a:r>
            <a:r>
              <a:rPr lang="zh-CN" altLang="en-US" dirty="0"/>
              <a:t> </a:t>
            </a:r>
            <a:r>
              <a:rPr lang="en-US" altLang="zh-CN" dirty="0"/>
              <a:t>would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easier</a:t>
            </a:r>
            <a:r>
              <a:rPr lang="zh-CN" altLang="en-US" dirty="0"/>
              <a:t> </a:t>
            </a:r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only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few</a:t>
            </a:r>
            <a:r>
              <a:rPr lang="zh-CN" altLang="en-US" dirty="0"/>
              <a:t> </a:t>
            </a:r>
            <a:r>
              <a:rPr lang="en-US" altLang="zh-CN" dirty="0"/>
              <a:t>website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interest.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develop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maintain</a:t>
            </a:r>
            <a:r>
              <a:rPr lang="zh-CN" altLang="en-US" dirty="0"/>
              <a:t> </a:t>
            </a:r>
            <a:r>
              <a:rPr lang="en-US" altLang="zh-CN" dirty="0"/>
              <a:t>rule-based</a:t>
            </a:r>
            <a:r>
              <a:rPr lang="zh-CN" altLang="en-US" dirty="0"/>
              <a:t> </a:t>
            </a:r>
            <a:r>
              <a:rPr lang="en-US" altLang="zh-CN" dirty="0"/>
              <a:t>programs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matching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record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page,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called</a:t>
            </a:r>
            <a:r>
              <a:rPr lang="zh-CN" altLang="en-US" dirty="0"/>
              <a:t> </a:t>
            </a:r>
            <a:r>
              <a:rPr lang="en-US" altLang="zh-CN" dirty="0"/>
              <a:t>wrapper</a:t>
            </a:r>
            <a:r>
              <a:rPr lang="zh-CN" altLang="en-US" dirty="0"/>
              <a:t> </a:t>
            </a:r>
            <a:r>
              <a:rPr lang="en-US" altLang="zh-CN" dirty="0"/>
              <a:t>programs.</a:t>
            </a:r>
            <a:r>
              <a:rPr lang="zh-CN" altLang="en-US" dirty="0"/>
              <a:t> </a:t>
            </a:r>
            <a:r>
              <a:rPr lang="en-US" altLang="zh-CN" dirty="0"/>
              <a:t>They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simple</a:t>
            </a:r>
            <a:r>
              <a:rPr lang="zh-CN" altLang="en-US" dirty="0"/>
              <a:t> </a:t>
            </a:r>
            <a:r>
              <a:rPr lang="en-US" altLang="zh-CN" dirty="0"/>
              <a:t>regular</a:t>
            </a:r>
            <a:r>
              <a:rPr lang="zh-CN" altLang="en-US" dirty="0"/>
              <a:t> </a:t>
            </a:r>
            <a:r>
              <a:rPr lang="en-US" altLang="zh-CN" dirty="0"/>
              <a:t>expressions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python</a:t>
            </a:r>
            <a:r>
              <a:rPr lang="zh-CN" altLang="en-US" dirty="0"/>
              <a:t> </a:t>
            </a:r>
            <a:r>
              <a:rPr lang="en-US" altLang="zh-CN" dirty="0"/>
              <a:t>scripts.</a:t>
            </a:r>
          </a:p>
          <a:p>
            <a:pPr lvl="1"/>
            <a:r>
              <a:rPr lang="en-US" altLang="zh-CN" dirty="0"/>
              <a:t>Or,</a:t>
            </a:r>
            <a:r>
              <a:rPr lang="zh-CN" altLang="en-US" dirty="0"/>
              <a:t> </a:t>
            </a:r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layout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different</a:t>
            </a:r>
            <a:r>
              <a:rPr lang="zh-CN" altLang="en-US" dirty="0"/>
              <a:t> </a:t>
            </a:r>
            <a:r>
              <a:rPr lang="en-US" altLang="zh-CN" dirty="0"/>
              <a:t>across</a:t>
            </a:r>
            <a:r>
              <a:rPr lang="zh-CN" altLang="en-US" dirty="0"/>
              <a:t> </a:t>
            </a:r>
            <a:r>
              <a:rPr lang="en-US" altLang="zh-CN" dirty="0"/>
              <a:t>pages,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want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save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human</a:t>
            </a:r>
            <a:r>
              <a:rPr lang="zh-CN" altLang="en-US" dirty="0"/>
              <a:t> </a:t>
            </a:r>
            <a:r>
              <a:rPr lang="en-US" altLang="zh-CN" dirty="0"/>
              <a:t>efforts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writing</a:t>
            </a:r>
            <a:r>
              <a:rPr lang="zh-CN" altLang="en-US" dirty="0"/>
              <a:t> </a:t>
            </a:r>
            <a:r>
              <a:rPr lang="en-US" altLang="zh-CN" dirty="0"/>
              <a:t>programs,</a:t>
            </a:r>
            <a:r>
              <a:rPr lang="zh-CN" altLang="en-US" dirty="0"/>
              <a:t> </a:t>
            </a:r>
            <a:r>
              <a:rPr lang="en-US" altLang="zh-CN" dirty="0"/>
              <a:t>then</a:t>
            </a:r>
            <a:r>
              <a:rPr lang="zh-CN" altLang="en-US" dirty="0"/>
              <a:t> </a:t>
            </a:r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also</a:t>
            </a:r>
            <a:r>
              <a:rPr lang="zh-CN" altLang="en-US" dirty="0"/>
              <a:t> </a:t>
            </a:r>
            <a:r>
              <a:rPr lang="en-US" altLang="zh-CN" dirty="0"/>
              <a:t>label</a:t>
            </a:r>
            <a:r>
              <a:rPr lang="zh-CN" altLang="en-US" dirty="0"/>
              <a:t> </a:t>
            </a:r>
            <a:r>
              <a:rPr lang="en-US" altLang="zh-CN" dirty="0"/>
              <a:t>some</a:t>
            </a:r>
            <a:r>
              <a:rPr lang="zh-CN" altLang="en-US" dirty="0"/>
              <a:t> </a:t>
            </a:r>
            <a:r>
              <a:rPr lang="en-US" altLang="zh-CN" dirty="0"/>
              <a:t>pages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train</a:t>
            </a:r>
            <a:r>
              <a:rPr lang="zh-CN" altLang="en-US" dirty="0"/>
              <a:t> </a:t>
            </a:r>
            <a:r>
              <a:rPr lang="en-US" altLang="zh-CN" dirty="0"/>
              <a:t>site-specific</a:t>
            </a:r>
            <a:r>
              <a:rPr lang="zh-CN" altLang="en-US" dirty="0"/>
              <a:t> </a:t>
            </a:r>
            <a:r>
              <a:rPr lang="en-US" altLang="zh-CN" dirty="0"/>
              <a:t>models</a:t>
            </a:r>
            <a:r>
              <a:rPr lang="zh-CN" altLang="en-US" dirty="0"/>
              <a:t> </a:t>
            </a:r>
            <a:r>
              <a:rPr lang="en-US" altLang="zh-CN" dirty="0"/>
              <a:t>via</a:t>
            </a:r>
            <a:r>
              <a:rPr lang="zh-CN" altLang="en-US" dirty="0"/>
              <a:t> </a:t>
            </a:r>
            <a:r>
              <a:rPr lang="en-US" altLang="zh-CN" dirty="0"/>
              <a:t>supervised</a:t>
            </a:r>
            <a:r>
              <a:rPr lang="zh-CN" altLang="en-US" dirty="0"/>
              <a:t> </a:t>
            </a:r>
            <a:r>
              <a:rPr lang="en-US" altLang="zh-CN" dirty="0"/>
              <a:t>machine</a:t>
            </a:r>
            <a:r>
              <a:rPr lang="zh-CN" altLang="en-US" dirty="0"/>
              <a:t> </a:t>
            </a:r>
            <a:r>
              <a:rPr lang="en-US" altLang="zh-CN" dirty="0"/>
              <a:t>learning.</a:t>
            </a:r>
            <a:r>
              <a:rPr lang="zh-CN" altLang="en-US" dirty="0"/>
              <a:t> </a:t>
            </a:r>
            <a:r>
              <a:rPr lang="en-US" altLang="zh-CN" dirty="0"/>
              <a:t>(We</a:t>
            </a:r>
            <a:r>
              <a:rPr lang="zh-CN" altLang="en-US" dirty="0"/>
              <a:t> </a:t>
            </a:r>
            <a:r>
              <a:rPr lang="en-US" altLang="zh-CN" dirty="0"/>
              <a:t>call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process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wrapper</a:t>
            </a:r>
            <a:r>
              <a:rPr lang="zh-CN" altLang="en-US" dirty="0"/>
              <a:t> </a:t>
            </a:r>
            <a:r>
              <a:rPr lang="en-US" altLang="zh-CN" dirty="0"/>
              <a:t>induction).</a:t>
            </a:r>
            <a:endParaRPr lang="en-US" dirty="0"/>
          </a:p>
          <a:p>
            <a:endParaRPr lang="en-US" dirty="0"/>
          </a:p>
          <a:p>
            <a:r>
              <a:rPr lang="en-US" altLang="zh-CN" dirty="0"/>
              <a:t>Both</a:t>
            </a:r>
            <a:r>
              <a:rPr lang="zh-CN" altLang="en-US" dirty="0"/>
              <a:t> </a:t>
            </a:r>
            <a:r>
              <a:rPr lang="en-US" altLang="zh-CN" dirty="0"/>
              <a:t>methods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effective</a:t>
            </a:r>
            <a:r>
              <a:rPr lang="zh-CN" altLang="en-US" dirty="0"/>
              <a:t> </a:t>
            </a:r>
            <a:r>
              <a:rPr lang="en-US" altLang="zh-CN" dirty="0"/>
              <a:t>when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processing</a:t>
            </a:r>
            <a:r>
              <a:rPr lang="zh-CN" altLang="en-US" dirty="0"/>
              <a:t> </a:t>
            </a:r>
            <a:r>
              <a:rPr lang="en-US" altLang="zh-CN" dirty="0"/>
              <a:t>only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small</a:t>
            </a:r>
            <a:r>
              <a:rPr lang="zh-CN" altLang="en-US" dirty="0"/>
              <a:t> </a:t>
            </a:r>
            <a:r>
              <a:rPr lang="en-US" altLang="zh-CN" dirty="0"/>
              <a:t>number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sites.</a:t>
            </a:r>
          </a:p>
          <a:p>
            <a:r>
              <a:rPr lang="en-US" altLang="zh-CN" dirty="0"/>
              <a:t>What</a:t>
            </a:r>
            <a:r>
              <a:rPr lang="zh-CN" altLang="en-US" dirty="0"/>
              <a:t> </a:t>
            </a:r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lot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unlabeled,</a:t>
            </a:r>
            <a:r>
              <a:rPr lang="zh-CN" altLang="en-US" dirty="0"/>
              <a:t> </a:t>
            </a:r>
            <a:r>
              <a:rPr lang="en-US" altLang="zh-CN" dirty="0"/>
              <a:t>unseen</a:t>
            </a:r>
            <a:r>
              <a:rPr lang="zh-CN" altLang="en-US" dirty="0"/>
              <a:t> </a:t>
            </a:r>
            <a:r>
              <a:rPr lang="en-US" altLang="zh-CN" dirty="0"/>
              <a:t>websites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process?</a:t>
            </a:r>
            <a:endParaRPr lang="en-US" dirty="0"/>
          </a:p>
          <a:p>
            <a:pPr lvl="1"/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task</a:t>
            </a:r>
            <a:r>
              <a:rPr lang="zh-CN" altLang="en-US" dirty="0"/>
              <a:t> </a:t>
            </a:r>
            <a:r>
              <a:rPr lang="en-US" altLang="zh-CN" dirty="0"/>
              <a:t>would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much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challenging.</a:t>
            </a:r>
          </a:p>
          <a:p>
            <a:pPr lvl="1"/>
            <a:r>
              <a:rPr lang="en-US" altLang="zh-CN" dirty="0"/>
              <a:t>Because</a:t>
            </a:r>
            <a:r>
              <a:rPr lang="zh-CN" altLang="en-US" dirty="0"/>
              <a:t> </a:t>
            </a:r>
            <a:r>
              <a:rPr lang="en-US" altLang="zh-CN" dirty="0"/>
              <a:t>building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training</a:t>
            </a:r>
            <a:r>
              <a:rPr lang="zh-CN" altLang="en-US" dirty="0"/>
              <a:t> </a:t>
            </a:r>
            <a:r>
              <a:rPr lang="en-US" altLang="zh-CN" dirty="0"/>
              <a:t>site-specific</a:t>
            </a:r>
            <a:r>
              <a:rPr lang="zh-CN" altLang="en-US" dirty="0"/>
              <a:t> </a:t>
            </a:r>
            <a:r>
              <a:rPr lang="en-US" altLang="zh-CN" dirty="0"/>
              <a:t>wrappers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much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time-consuming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expensive.</a:t>
            </a:r>
            <a:r>
              <a:rPr lang="zh-CN" altLang="en-US" dirty="0"/>
              <a:t> </a:t>
            </a:r>
            <a:r>
              <a:rPr lang="en-US" altLang="zh-CN" dirty="0"/>
              <a:t>Thus,</a:t>
            </a:r>
            <a:r>
              <a:rPr lang="zh-CN" altLang="en-US" dirty="0"/>
              <a:t> </a:t>
            </a:r>
            <a:r>
              <a:rPr lang="en-US" altLang="zh-CN" dirty="0"/>
              <a:t>they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scalable.</a:t>
            </a:r>
            <a:r>
              <a:rPr lang="zh-CN" altLang="en-US" dirty="0"/>
              <a:t> </a:t>
            </a:r>
            <a:endParaRPr lang="en-US" altLang="zh-CN" dirty="0"/>
          </a:p>
          <a:p>
            <a:pPr lvl="0"/>
            <a:r>
              <a:rPr lang="en-US" altLang="zh-CN" dirty="0"/>
              <a:t>Then,</a:t>
            </a:r>
            <a:r>
              <a:rPr lang="zh-CN" altLang="en-US" dirty="0"/>
              <a:t> </a:t>
            </a:r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research</a:t>
            </a:r>
            <a:r>
              <a:rPr lang="zh-CN" altLang="en-US" dirty="0"/>
              <a:t> </a:t>
            </a:r>
            <a:r>
              <a:rPr lang="en-US" altLang="zh-CN" dirty="0"/>
              <a:t>question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paper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learn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transferrable</a:t>
            </a:r>
            <a:r>
              <a:rPr lang="zh-CN" altLang="en-US" dirty="0"/>
              <a:t> </a:t>
            </a:r>
            <a:r>
              <a:rPr lang="en-US" altLang="zh-CN" dirty="0"/>
              <a:t>IE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learn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few</a:t>
            </a:r>
            <a:r>
              <a:rPr lang="zh-CN" altLang="en-US" dirty="0"/>
              <a:t> </a:t>
            </a:r>
            <a:r>
              <a:rPr lang="en-US" altLang="zh-CN" dirty="0"/>
              <a:t>sites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generalize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many</a:t>
            </a:r>
            <a:r>
              <a:rPr lang="zh-CN" altLang="en-US" dirty="0"/>
              <a:t> </a:t>
            </a:r>
            <a:r>
              <a:rPr lang="en-US" altLang="zh-CN" dirty="0"/>
              <a:t>unseen</a:t>
            </a:r>
            <a:r>
              <a:rPr lang="zh-CN" altLang="en-US" dirty="0"/>
              <a:t> </a:t>
            </a:r>
            <a:r>
              <a:rPr lang="en-US" altLang="zh-CN" dirty="0"/>
              <a:t>sites.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460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dive</a:t>
            </a:r>
            <a:r>
              <a:rPr lang="zh-CN" altLang="en-US" dirty="0"/>
              <a:t> </a:t>
            </a:r>
            <a:r>
              <a:rPr lang="en-US" altLang="zh-CN" dirty="0"/>
              <a:t>into</a:t>
            </a:r>
            <a:r>
              <a:rPr lang="zh-CN" altLang="en-US" dirty="0"/>
              <a:t> </a:t>
            </a:r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framework,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would</a:t>
            </a:r>
            <a:r>
              <a:rPr lang="zh-CN" altLang="en-US" dirty="0"/>
              <a:t> </a:t>
            </a:r>
            <a:r>
              <a:rPr lang="en-US" altLang="zh-CN" dirty="0"/>
              <a:t>like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use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motivating</a:t>
            </a:r>
            <a:r>
              <a:rPr lang="zh-CN" altLang="en-US" dirty="0"/>
              <a:t> </a:t>
            </a:r>
            <a:r>
              <a:rPr lang="en-US" altLang="zh-CN" dirty="0"/>
              <a:t>example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building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course-information</a:t>
            </a:r>
            <a:r>
              <a:rPr lang="zh-CN" altLang="en-US" dirty="0"/>
              <a:t> </a:t>
            </a:r>
            <a:r>
              <a:rPr lang="en-US" altLang="zh-CN" dirty="0"/>
              <a:t>knowledge</a:t>
            </a:r>
            <a:r>
              <a:rPr lang="zh-CN" altLang="en-US" dirty="0"/>
              <a:t> </a:t>
            </a:r>
            <a:r>
              <a:rPr lang="en-US" altLang="zh-CN" dirty="0"/>
              <a:t>base,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illustrate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learning</a:t>
            </a:r>
            <a:r>
              <a:rPr lang="zh-CN" altLang="en-US" dirty="0"/>
              <a:t> </a:t>
            </a:r>
            <a:r>
              <a:rPr lang="en-US" altLang="zh-CN" dirty="0"/>
              <a:t>scenario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going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solve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paper.</a:t>
            </a:r>
          </a:p>
          <a:p>
            <a:endParaRPr lang="en-US" dirty="0"/>
          </a:p>
          <a:p>
            <a:r>
              <a:rPr lang="en-US" altLang="zh-CN" dirty="0"/>
              <a:t>So</a:t>
            </a:r>
            <a:r>
              <a:rPr lang="zh-CN" altLang="en-US" dirty="0"/>
              <a:t> </a:t>
            </a:r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domain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course.</a:t>
            </a:r>
          </a:p>
          <a:p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interested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few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fields</a:t>
            </a:r>
            <a:r>
              <a:rPr lang="zh-CN" altLang="en-US" dirty="0"/>
              <a:t> </a:t>
            </a:r>
            <a:r>
              <a:rPr lang="en-US" altLang="zh-CN" dirty="0"/>
              <a:t>including</a:t>
            </a:r>
            <a:r>
              <a:rPr lang="zh-CN" altLang="en-US" dirty="0"/>
              <a:t> </a:t>
            </a:r>
            <a:r>
              <a:rPr lang="en-US" altLang="zh-CN" dirty="0"/>
              <a:t>name,</a:t>
            </a:r>
            <a:r>
              <a:rPr lang="zh-CN" altLang="en-US" dirty="0"/>
              <a:t> </a:t>
            </a:r>
            <a:r>
              <a:rPr lang="en-US" altLang="zh-CN" dirty="0"/>
              <a:t>course</a:t>
            </a:r>
            <a:r>
              <a:rPr lang="zh-CN" altLang="en-US" dirty="0"/>
              <a:t> </a:t>
            </a:r>
            <a:r>
              <a:rPr lang="en-US" altLang="zh-CN" dirty="0"/>
              <a:t>number,</a:t>
            </a:r>
            <a:r>
              <a:rPr lang="zh-CN" altLang="en-US" dirty="0"/>
              <a:t> </a:t>
            </a:r>
            <a:r>
              <a:rPr lang="en-US" altLang="zh-CN" dirty="0"/>
              <a:t>instructor,</a:t>
            </a:r>
            <a:r>
              <a:rPr lang="zh-CN" altLang="en-US" dirty="0"/>
              <a:t> </a:t>
            </a:r>
            <a:r>
              <a:rPr lang="en-US" altLang="zh-CN" dirty="0"/>
              <a:t>time,</a:t>
            </a:r>
            <a:r>
              <a:rPr lang="zh-CN" altLang="en-US" dirty="0"/>
              <a:t> </a:t>
            </a:r>
            <a:r>
              <a:rPr lang="en-US" altLang="zh-CN" dirty="0"/>
              <a:t>location,</a:t>
            </a:r>
            <a:r>
              <a:rPr lang="zh-CN" altLang="en-US" dirty="0"/>
              <a:t> </a:t>
            </a:r>
            <a:r>
              <a:rPr lang="en-US" altLang="zh-CN" dirty="0"/>
              <a:t>email,</a:t>
            </a:r>
            <a:r>
              <a:rPr lang="zh-CN" altLang="en-US" dirty="0"/>
              <a:t> </a:t>
            </a:r>
            <a:r>
              <a:rPr lang="en-US" altLang="zh-CN" dirty="0"/>
              <a:t>textbook,</a:t>
            </a:r>
            <a:r>
              <a:rPr lang="zh-CN" altLang="en-US" dirty="0"/>
              <a:t> </a:t>
            </a:r>
            <a:r>
              <a:rPr lang="en-US" altLang="zh-CN" dirty="0"/>
              <a:t>description.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dirty="0"/>
          </a:p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only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few</a:t>
            </a:r>
            <a:r>
              <a:rPr lang="zh-CN" altLang="en-US" dirty="0"/>
              <a:t> </a:t>
            </a:r>
            <a:r>
              <a:rPr lang="en-US" altLang="zh-CN" dirty="0"/>
              <a:t>labeled</a:t>
            </a:r>
            <a:r>
              <a:rPr lang="zh-CN" altLang="en-US" dirty="0"/>
              <a:t> </a:t>
            </a:r>
            <a:r>
              <a:rPr lang="en-US" altLang="zh-CN" dirty="0"/>
              <a:t>seed</a:t>
            </a:r>
            <a:r>
              <a:rPr lang="zh-CN" altLang="en-US" dirty="0"/>
              <a:t> </a:t>
            </a:r>
            <a:r>
              <a:rPr lang="en-US" altLang="zh-CN" dirty="0"/>
              <a:t>websites,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example</a:t>
            </a:r>
            <a:r>
              <a:rPr lang="zh-CN" altLang="en-US" dirty="0"/>
              <a:t> </a:t>
            </a:r>
            <a:r>
              <a:rPr lang="en-US" altLang="zh-CN" dirty="0"/>
              <a:t>MIT,</a:t>
            </a:r>
            <a:r>
              <a:rPr lang="zh-CN" altLang="en-US" dirty="0"/>
              <a:t> </a:t>
            </a:r>
            <a:r>
              <a:rPr lang="en-US" altLang="zh-CN" dirty="0"/>
              <a:t>Harvard,</a:t>
            </a:r>
            <a:r>
              <a:rPr lang="zh-CN" altLang="en-US" dirty="0"/>
              <a:t> </a:t>
            </a:r>
            <a:r>
              <a:rPr lang="en-US" altLang="zh-CN" dirty="0"/>
              <a:t>USC.</a:t>
            </a:r>
          </a:p>
          <a:p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site,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bunch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detail</a:t>
            </a:r>
            <a:r>
              <a:rPr lang="zh-CN" altLang="en-US" dirty="0"/>
              <a:t> </a:t>
            </a:r>
            <a:r>
              <a:rPr lang="en-US" altLang="zh-CN" dirty="0"/>
              <a:t>pages,</a:t>
            </a:r>
            <a:r>
              <a:rPr lang="zh-CN" altLang="en-US" dirty="0"/>
              <a:t> </a:t>
            </a:r>
            <a:r>
              <a:rPr lang="en-US" altLang="zh-CN" dirty="0"/>
              <a:t>like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one.</a:t>
            </a:r>
          </a:p>
          <a:p>
            <a:endParaRPr lang="en-US" altLang="zh-CN" dirty="0"/>
          </a:p>
          <a:p>
            <a:r>
              <a:rPr lang="en-US" altLang="zh-CN" dirty="0"/>
              <a:t>Because</a:t>
            </a:r>
            <a:r>
              <a:rPr lang="zh-CN" altLang="en-US" dirty="0"/>
              <a:t> </a:t>
            </a:r>
            <a:r>
              <a:rPr lang="en-US" altLang="zh-CN" dirty="0"/>
              <a:t>they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seed</a:t>
            </a:r>
            <a:r>
              <a:rPr lang="zh-CN" altLang="en-US" dirty="0"/>
              <a:t> </a:t>
            </a:r>
            <a:r>
              <a:rPr lang="en-US" altLang="zh-CN" dirty="0"/>
              <a:t>websites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training,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labels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them.</a:t>
            </a:r>
          </a:p>
        </p:txBody>
      </p:sp>
    </p:spTree>
    <p:extLst>
      <p:ext uri="{BB962C8B-B14F-4D97-AF65-F5344CB8AC3E}">
        <p14:creationId xmlns:p14="http://schemas.microsoft.com/office/powerpoint/2010/main" val="4052931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goal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paper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train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transferable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directly</a:t>
            </a:r>
            <a:r>
              <a:rPr lang="zh-CN" altLang="en-US" dirty="0"/>
              <a:t> </a:t>
            </a:r>
            <a:r>
              <a:rPr lang="en-US" altLang="zh-CN" dirty="0"/>
              <a:t>work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extracting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many</a:t>
            </a:r>
            <a:r>
              <a:rPr lang="zh-CN" altLang="en-US" dirty="0"/>
              <a:t> </a:t>
            </a:r>
            <a:r>
              <a:rPr lang="en-US" altLang="zh-CN" dirty="0"/>
              <a:t>unseen</a:t>
            </a:r>
            <a:r>
              <a:rPr lang="zh-CN" altLang="en-US" dirty="0"/>
              <a:t> </a:t>
            </a:r>
            <a:r>
              <a:rPr lang="en-US" altLang="zh-CN" dirty="0"/>
              <a:t>websites,</a:t>
            </a:r>
            <a:r>
              <a:rPr lang="zh-CN" altLang="en-US" dirty="0"/>
              <a:t> </a:t>
            </a:r>
            <a:r>
              <a:rPr lang="en-US" altLang="zh-CN" dirty="0"/>
              <a:t>where</a:t>
            </a:r>
            <a:r>
              <a:rPr lang="zh-CN" altLang="en-US" dirty="0"/>
              <a:t> </a:t>
            </a:r>
            <a:r>
              <a:rPr lang="en-US" altLang="zh-CN" dirty="0"/>
              <a:t>they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very</a:t>
            </a:r>
            <a:r>
              <a:rPr lang="zh-CN" altLang="en-US" dirty="0"/>
              <a:t> </a:t>
            </a:r>
            <a:r>
              <a:rPr lang="en-US" altLang="zh-CN" dirty="0"/>
              <a:t>different</a:t>
            </a:r>
            <a:r>
              <a:rPr lang="zh-CN" altLang="en-US" dirty="0"/>
              <a:t> </a:t>
            </a:r>
            <a:r>
              <a:rPr lang="en-US" altLang="zh-CN" dirty="0"/>
              <a:t>layouts.</a:t>
            </a:r>
          </a:p>
          <a:p>
            <a:pPr lvl="1"/>
            <a:r>
              <a:rPr lang="en-US" altLang="zh-CN" dirty="0"/>
              <a:t>So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wrapper</a:t>
            </a:r>
            <a:r>
              <a:rPr lang="zh-CN" altLang="en-US" dirty="0"/>
              <a:t> </a:t>
            </a:r>
            <a:r>
              <a:rPr lang="en-US" altLang="zh-CN" dirty="0"/>
              <a:t>induction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suitable</a:t>
            </a:r>
            <a:r>
              <a:rPr lang="zh-CN" altLang="en-US" dirty="0"/>
              <a:t> </a:t>
            </a:r>
            <a:r>
              <a:rPr lang="en-US" altLang="zh-CN" dirty="0"/>
              <a:t>here.</a:t>
            </a:r>
          </a:p>
          <a:p>
            <a:pPr lvl="1"/>
            <a:endParaRPr lang="en-US" altLang="zh-CN" dirty="0"/>
          </a:p>
          <a:p>
            <a:pPr lvl="0"/>
            <a:r>
              <a:rPr lang="en-US" altLang="zh-CN" dirty="0"/>
              <a:t>Finally,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used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populating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knowledge</a:t>
            </a:r>
            <a:r>
              <a:rPr lang="zh-CN" altLang="en-US" dirty="0"/>
              <a:t> </a:t>
            </a:r>
            <a:r>
              <a:rPr lang="en-US" altLang="zh-CN" dirty="0"/>
              <a:t>base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downstream</a:t>
            </a:r>
            <a:r>
              <a:rPr lang="zh-CN" altLang="en-US" dirty="0"/>
              <a:t> </a:t>
            </a:r>
            <a:r>
              <a:rPr lang="en-US" altLang="zh-CN" dirty="0"/>
              <a:t>applications.</a:t>
            </a:r>
          </a:p>
          <a:p>
            <a:pPr lvl="0"/>
            <a:endParaRPr lang="en-US" altLang="zh-CN" dirty="0"/>
          </a:p>
          <a:p>
            <a:endParaRPr lang="en-US" altLang="zh-C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740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810d0bdc69_0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810d0bdc69_0_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You many wander how we can encode a web page for a machine learning model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extract</a:t>
            </a:r>
            <a:r>
              <a:rPr lang="zh-CN" altLang="en-US" dirty="0"/>
              <a:t> </a:t>
            </a:r>
            <a:r>
              <a:rPr lang="en-US" altLang="zh-CN" dirty="0"/>
              <a:t>information</a:t>
            </a:r>
            <a:r>
              <a:rPr lang="en-US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People usually have three choices.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first one is based on browser rendering, which has the most </a:t>
            </a:r>
            <a:r>
              <a:rPr lang="en-US" altLang="zh-CN" dirty="0"/>
              <a:t>comprehensive</a:t>
            </a:r>
            <a:r>
              <a:rPr lang="en-US" dirty="0"/>
              <a:t> information.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/>
              <a:t>But,</a:t>
            </a:r>
            <a:r>
              <a:rPr lang="zh-CN" altLang="en-US" dirty="0"/>
              <a:t> </a:t>
            </a:r>
            <a:r>
              <a:rPr lang="en-US" altLang="zh-CN" dirty="0"/>
              <a:t>w</a:t>
            </a:r>
            <a:r>
              <a:rPr lang="en-US" dirty="0"/>
              <a:t>e need to download all the</a:t>
            </a:r>
            <a:r>
              <a:rPr lang="zh-CN" altLang="en-US" dirty="0"/>
              <a:t> </a:t>
            </a:r>
            <a:r>
              <a:rPr lang="en-US" altLang="zh-CN" dirty="0"/>
              <a:t>external</a:t>
            </a:r>
            <a:r>
              <a:rPr lang="en-US" dirty="0"/>
              <a:t> resource files like images, CSS style files, and even java scripts for the page.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This would be most computationally expensive.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On the contrary, we can also only use the plain source HTML code to extract the information, while it turns out to be very difficult since we lose a lot the structural info.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 therefore take the parsed DOM trees as the representations of the web pages. Parsing DOM tree isn’t that expensive, </a:t>
            </a:r>
            <a:r>
              <a:rPr lang="zh-CN" altLang="en-US" dirty="0"/>
              <a:t> </a:t>
            </a:r>
            <a:r>
              <a:rPr lang="en-US" dirty="0"/>
              <a:t>and does not need external resources.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Also, we have the key structures that can help us extract the data we want.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Thus, the problem of information extraction on web documents becomes the problem of classifying each DOM node into a set of types.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space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node</a:t>
            </a:r>
            <a:r>
              <a:rPr lang="zh-CN" altLang="en-US" dirty="0"/>
              <a:t> </a:t>
            </a:r>
            <a:r>
              <a:rPr lang="en-US" altLang="zh-CN" dirty="0"/>
              <a:t>labels.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four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value</a:t>
            </a:r>
            <a:r>
              <a:rPr lang="zh-CN" altLang="en-US" dirty="0"/>
              <a:t> </a:t>
            </a:r>
            <a:r>
              <a:rPr lang="en-US" altLang="zh-CN" dirty="0"/>
              <a:t>types.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special</a:t>
            </a:r>
            <a:r>
              <a:rPr lang="zh-CN" altLang="en-US" dirty="0"/>
              <a:t> </a:t>
            </a:r>
            <a:r>
              <a:rPr lang="en-US" altLang="zh-CN" dirty="0"/>
              <a:t>label</a:t>
            </a:r>
            <a:r>
              <a:rPr lang="zh-CN" altLang="en-US" dirty="0"/>
              <a:t> </a:t>
            </a:r>
            <a:r>
              <a:rPr lang="en-US" altLang="zh-CN" dirty="0"/>
              <a:t>“None”</a:t>
            </a:r>
            <a:r>
              <a:rPr lang="zh-CN" altLang="en-US" dirty="0"/>
              <a:t> </a:t>
            </a:r>
            <a:r>
              <a:rPr lang="en-US" altLang="zh-CN" dirty="0"/>
              <a:t>here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DOM</a:t>
            </a:r>
            <a:r>
              <a:rPr lang="zh-CN" altLang="en-US" dirty="0"/>
              <a:t> </a:t>
            </a:r>
            <a:r>
              <a:rPr lang="en-US" altLang="zh-CN" dirty="0"/>
              <a:t>nodes</a:t>
            </a:r>
            <a:r>
              <a:rPr lang="zh-CN" altLang="en-US" dirty="0"/>
              <a:t> </a:t>
            </a:r>
            <a:r>
              <a:rPr lang="en-US" altLang="zh-CN" dirty="0"/>
              <a:t>where</a:t>
            </a:r>
            <a:r>
              <a:rPr lang="zh-CN" altLang="en-US" dirty="0"/>
              <a:t> </a:t>
            </a:r>
            <a:r>
              <a:rPr lang="en-US" altLang="zh-CN" dirty="0"/>
              <a:t>no</a:t>
            </a:r>
            <a:r>
              <a:rPr lang="zh-CN" altLang="en-US" dirty="0"/>
              <a:t> </a:t>
            </a:r>
            <a:r>
              <a:rPr lang="en-US" altLang="zh-CN" dirty="0"/>
              <a:t>interested</a:t>
            </a:r>
            <a:r>
              <a:rPr lang="zh-CN" altLang="en-US" dirty="0"/>
              <a:t> </a:t>
            </a:r>
            <a:r>
              <a:rPr lang="en-US" altLang="zh-CN" dirty="0"/>
              <a:t>values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inside.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7614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810d0bdc69_0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810d0bdc69_0_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Our proposed FreeDOM is a two-stage framework.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 model only requires a very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small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number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seed sites for training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 first learning stage is for encoding each node on the DOM tree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for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embedding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many raw features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pages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 second stage further encodes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dependency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between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DOM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nodes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by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modeling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their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pairwise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relational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features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Finally, we can predict the label of each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DOM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node in the page and thus extract the data we want.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Our model achieves the state-of-the-art performance on the public SWDE dataset. The proposed FreeDOM outperforms baseline methods with a large margin, without even using any expensive rendering-based features.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63288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810d0bdc69_0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810d0bdc69_0_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now</a:t>
            </a:r>
            <a:r>
              <a:rPr lang="zh-CN" altLang="en-US" dirty="0"/>
              <a:t> </a:t>
            </a:r>
            <a:r>
              <a:rPr lang="en-US" altLang="zh-CN" dirty="0"/>
              <a:t>introduce</a:t>
            </a:r>
            <a:r>
              <a:rPr lang="zh-CN" altLang="en-US" dirty="0"/>
              <a:t> </a:t>
            </a:r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stage</a:t>
            </a:r>
            <a:r>
              <a:rPr lang="zh-CN" altLang="en-US" dirty="0"/>
              <a:t> </a:t>
            </a:r>
            <a:r>
              <a:rPr lang="en-US" altLang="zh-CN" dirty="0"/>
              <a:t>model.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see</a:t>
            </a:r>
            <a:r>
              <a:rPr lang="zh-CN" altLang="en-US" dirty="0"/>
              <a:t> </a:t>
            </a:r>
            <a:r>
              <a:rPr lang="en-US" altLang="zh-CN" dirty="0"/>
              <a:t>here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previous</a:t>
            </a:r>
            <a:r>
              <a:rPr lang="zh-CN" altLang="en-US" dirty="0"/>
              <a:t> </a:t>
            </a:r>
            <a:r>
              <a:rPr lang="en-US" altLang="zh-CN" dirty="0"/>
              <a:t>example.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only</a:t>
            </a:r>
            <a:r>
              <a:rPr lang="zh-CN" altLang="en-US" dirty="0"/>
              <a:t> </a:t>
            </a:r>
            <a:r>
              <a:rPr lang="en-US" altLang="zh-CN" dirty="0"/>
              <a:t>look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particular</a:t>
            </a:r>
            <a:r>
              <a:rPr lang="zh-CN" altLang="en-US" dirty="0"/>
              <a:t> </a:t>
            </a:r>
            <a:r>
              <a:rPr lang="en-US" altLang="zh-CN" dirty="0"/>
              <a:t>part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page.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should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able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know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DOM</a:t>
            </a:r>
            <a:r>
              <a:rPr lang="zh-CN" altLang="en-US" dirty="0"/>
              <a:t> </a:t>
            </a:r>
            <a:r>
              <a:rPr lang="en-US" altLang="zh-CN" dirty="0"/>
              <a:t>node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textbook</a:t>
            </a:r>
            <a:r>
              <a:rPr lang="zh-CN" altLang="en-US" dirty="0"/>
              <a:t> </a:t>
            </a:r>
            <a:r>
              <a:rPr lang="en-US" altLang="zh-CN" dirty="0"/>
              <a:t>value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node</a:t>
            </a:r>
            <a:r>
              <a:rPr lang="zh-CN" altLang="en-US" dirty="0"/>
              <a:t> </a:t>
            </a:r>
            <a:r>
              <a:rPr lang="en-US" altLang="zh-CN" dirty="0"/>
              <a:t>itself,</a:t>
            </a:r>
            <a:r>
              <a:rPr lang="zh-CN" altLang="en-US" dirty="0"/>
              <a:t> </a:t>
            </a:r>
            <a:r>
              <a:rPr lang="en-US" altLang="zh-CN" dirty="0"/>
              <a:t>right?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C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r>
              <a:rPr lang="zh-CN" altLang="en-US" dirty="0"/>
              <a:t> </a:t>
            </a:r>
            <a:r>
              <a:rPr lang="en-US" altLang="zh-CN" dirty="0"/>
              <a:t>uses</a:t>
            </a:r>
            <a:r>
              <a:rPr lang="zh-CN" altLang="en-US" dirty="0"/>
              <a:t> </a:t>
            </a:r>
            <a:r>
              <a:rPr lang="en-US" altLang="zh-CN" dirty="0"/>
              <a:t>three</a:t>
            </a:r>
            <a:r>
              <a:rPr lang="zh-CN" altLang="en-US" dirty="0"/>
              <a:t> </a:t>
            </a:r>
            <a:r>
              <a:rPr lang="en-US" altLang="zh-CN" dirty="0"/>
              <a:t>sources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raw</a:t>
            </a:r>
            <a:r>
              <a:rPr lang="zh-CN" altLang="en-US" dirty="0"/>
              <a:t> </a:t>
            </a:r>
            <a:r>
              <a:rPr lang="en-US" altLang="zh-CN" dirty="0"/>
              <a:t>features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learn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ability.</a:t>
            </a:r>
            <a:r>
              <a:rPr lang="zh-CN" altLang="en-US" dirty="0"/>
              <a:t> </a:t>
            </a:r>
            <a:endParaRPr lang="en-US" altLang="zh-C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C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68447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Although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stage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r>
              <a:rPr lang="zh-CN" altLang="en-US" dirty="0"/>
              <a:t> </a:t>
            </a:r>
            <a:r>
              <a:rPr lang="en-US" altLang="zh-CN" dirty="0"/>
              <a:t>itself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already</a:t>
            </a:r>
            <a:r>
              <a:rPr lang="zh-CN" altLang="en-US" dirty="0"/>
              <a:t> </a:t>
            </a:r>
            <a:r>
              <a:rPr lang="en-US" altLang="zh-CN" dirty="0"/>
              <a:t>predict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labels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DOM</a:t>
            </a:r>
            <a:r>
              <a:rPr lang="zh-CN" altLang="en-US" dirty="0"/>
              <a:t> </a:t>
            </a:r>
            <a:r>
              <a:rPr lang="en-US" altLang="zh-CN" dirty="0"/>
              <a:t>nodes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extract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record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page.</a:t>
            </a:r>
          </a:p>
          <a:p>
            <a:r>
              <a:rPr lang="en-US" altLang="zh-CN" dirty="0"/>
              <a:t>However,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found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predictions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sub-optimal</a:t>
            </a:r>
            <a:r>
              <a:rPr lang="zh-CN" altLang="en-US" dirty="0"/>
              <a:t> </a:t>
            </a:r>
            <a:r>
              <a:rPr lang="en-US" altLang="zh-CN" dirty="0"/>
              <a:t>because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stage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r>
              <a:rPr lang="zh-CN" altLang="en-US" dirty="0"/>
              <a:t> </a:t>
            </a:r>
            <a:r>
              <a:rPr lang="en-US" altLang="zh-CN" dirty="0"/>
              <a:t>does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make</a:t>
            </a:r>
            <a:r>
              <a:rPr lang="zh-CN" altLang="en-US" dirty="0"/>
              <a:t> </a:t>
            </a:r>
            <a:r>
              <a:rPr lang="en-US" altLang="zh-CN" dirty="0"/>
              <a:t>use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node</a:t>
            </a:r>
            <a:r>
              <a:rPr lang="zh-CN" altLang="en-US" dirty="0"/>
              <a:t> </a:t>
            </a:r>
            <a:r>
              <a:rPr lang="en-US" altLang="zh-CN" dirty="0"/>
              <a:t>dependency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predictions.</a:t>
            </a:r>
          </a:p>
          <a:p>
            <a:endParaRPr lang="en-US" altLang="zh-CN" dirty="0"/>
          </a:p>
          <a:p>
            <a:r>
              <a:rPr lang="en-US" altLang="zh-CN" dirty="0"/>
              <a:t>Then,</a:t>
            </a:r>
            <a:r>
              <a:rPr lang="zh-CN" altLang="en-US" dirty="0"/>
              <a:t> </a:t>
            </a:r>
            <a:r>
              <a:rPr lang="en-US" altLang="zh-CN" dirty="0"/>
              <a:t>some</a:t>
            </a:r>
            <a:r>
              <a:rPr lang="zh-CN" altLang="en-US" dirty="0"/>
              <a:t> </a:t>
            </a:r>
            <a:r>
              <a:rPr lang="en-US" altLang="zh-CN" dirty="0"/>
              <a:t>local</a:t>
            </a:r>
            <a:r>
              <a:rPr lang="zh-CN" altLang="en-US" dirty="0"/>
              <a:t> </a:t>
            </a:r>
            <a:r>
              <a:rPr lang="en-US" altLang="zh-CN" dirty="0"/>
              <a:t>node</a:t>
            </a:r>
            <a:r>
              <a:rPr lang="zh-CN" altLang="en-US" dirty="0"/>
              <a:t> </a:t>
            </a:r>
            <a:r>
              <a:rPr lang="en-US" altLang="zh-CN" dirty="0"/>
              <a:t>features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misleading.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dirty="0"/>
          </a:p>
          <a:p>
            <a:r>
              <a:rPr lang="en-US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example,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450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Pipes">
  <p:cSld name="TITLE_4_1_1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"/>
          <p:cNvPicPr preferRelativeResize="0"/>
          <p:nvPr/>
        </p:nvPicPr>
        <p:blipFill rotWithShape="1">
          <a:blip r:embed="rId2">
            <a:alphaModFix/>
          </a:blip>
          <a:srcRect l="53750" r="9"/>
          <a:stretch/>
        </p:blipFill>
        <p:spPr>
          <a:xfrm>
            <a:off x="4914719" y="0"/>
            <a:ext cx="4227424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2"/>
          <p:cNvPicPr preferRelativeResize="0"/>
          <p:nvPr/>
        </p:nvPicPr>
        <p:blipFill rotWithShape="1">
          <a:blip r:embed="rId3">
            <a:alphaModFix/>
          </a:blip>
          <a:srcRect r="10"/>
          <a:stretch/>
        </p:blipFill>
        <p:spPr>
          <a:xfrm>
            <a:off x="635097" y="4449912"/>
            <a:ext cx="1306550" cy="1918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547351" y="1745250"/>
            <a:ext cx="5907000" cy="12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202124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212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212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212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212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212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212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212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2124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54727" y="2940100"/>
            <a:ext cx="59070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CCCCCC"/>
          </p15:clr>
        </p15:guide>
        <p15:guide id="2" pos="2880">
          <p15:clr>
            <a:srgbClr val="CCCCCC"/>
          </p15:clr>
        </p15:guide>
        <p15:guide id="3" orient="horz" pos="2016">
          <p15:clr>
            <a:srgbClr val="4285F4"/>
          </p15:clr>
        </p15:guide>
        <p15:guide id="4" pos="307">
          <p15:clr>
            <a:srgbClr val="4285F4"/>
          </p15:clr>
        </p15:guide>
        <p15:guide id="5" orient="horz" pos="1944">
          <p15:clr>
            <a:srgbClr val="4285F4"/>
          </p15:clr>
        </p15:guide>
        <p15:guide id="6" orient="horz" pos="1782">
          <p15:clr>
            <a:srgbClr val="4285F4"/>
          </p15:clr>
        </p15:guide>
        <p15:guide id="7" orient="horz" pos="1440">
          <p15:clr>
            <a:srgbClr val="4285F4"/>
          </p15:clr>
        </p15:guide>
        <p15:guide id="8" orient="horz" pos="1224">
          <p15:clr>
            <a:srgbClr val="4285F4"/>
          </p15:clr>
        </p15:guide>
        <p15:guide id="9" pos="172">
          <p15:clr>
            <a:srgbClr val="4285F4"/>
          </p15:clr>
        </p15:guide>
        <p15:guide id="10" pos="121">
          <p15:clr>
            <a:srgbClr val="4285F4"/>
          </p15:clr>
        </p15:guide>
        <p15:guide id="11" orient="horz" pos="2803">
          <p15:clr>
            <a:srgbClr val="4285F4"/>
          </p15:clr>
        </p15:guide>
        <p15:guide id="12" orient="horz" pos="2901">
          <p15:clr>
            <a:srgbClr val="4285F4"/>
          </p15:clr>
        </p15:guide>
        <p15:guide id="13" orient="horz" pos="256">
          <p15:clr>
            <a:srgbClr val="FF0000"/>
          </p15:clr>
        </p15:guide>
        <p15:guide id="14" orient="horz" pos="2984">
          <p15:clr>
            <a:srgbClr val="FF0000"/>
          </p15:clr>
        </p15:guide>
        <p15:guide id="15" pos="249">
          <p15:clr>
            <a:srgbClr val="FF0000"/>
          </p15:clr>
        </p15:guide>
        <p15:guide id="16" pos="5503">
          <p15:clr>
            <a:srgbClr val="FF0000"/>
          </p15:clr>
        </p15:guide>
        <p15:guide id="17" pos="687">
          <p15:clr>
            <a:srgbClr val="4285F4"/>
          </p15:clr>
        </p15:guide>
        <p15:guide id="18" pos="3291">
          <p15:clr>
            <a:srgbClr val="4285F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_2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3"/>
          <p:cNvPicPr preferRelativeResize="0"/>
          <p:nvPr/>
        </p:nvPicPr>
        <p:blipFill rotWithShape="1">
          <a:blip r:embed="rId2">
            <a:alphaModFix/>
          </a:blip>
          <a:srcRect r="10"/>
          <a:stretch/>
        </p:blipFill>
        <p:spPr>
          <a:xfrm>
            <a:off x="7297520" y="4579338"/>
            <a:ext cx="1306550" cy="19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">
  <p:cSld name="TITLE_3_1">
    <p:bg>
      <p:bgRef idx="1001">
        <a:schemeClr val="bg1"/>
      </p:bgRef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/>
          <p:nvPr/>
        </p:nvSpPr>
        <p:spPr>
          <a:xfrm>
            <a:off x="150" y="0"/>
            <a:ext cx="9144000" cy="51435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0" name="Google Shape;60;p9"/>
          <p:cNvPicPr preferRelativeResize="0"/>
          <p:nvPr/>
        </p:nvPicPr>
        <p:blipFill rotWithShape="1">
          <a:blip r:embed="rId2">
            <a:alphaModFix/>
          </a:blip>
          <a:srcRect r="10"/>
          <a:stretch/>
        </p:blipFill>
        <p:spPr>
          <a:xfrm>
            <a:off x="7297520" y="4579338"/>
            <a:ext cx="1306550" cy="1918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9"/>
          <p:cNvSpPr txBox="1">
            <a:spLocks noGrp="1"/>
          </p:cNvSpPr>
          <p:nvPr>
            <p:ph type="subTitle" idx="1"/>
          </p:nvPr>
        </p:nvSpPr>
        <p:spPr>
          <a:xfrm>
            <a:off x="632094" y="612500"/>
            <a:ext cx="6848100" cy="6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4285F4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632098" y="1184851"/>
            <a:ext cx="5822400" cy="17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202124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CCCCCC"/>
          </p15:clr>
        </p15:guide>
        <p15:guide id="2" pos="2880">
          <p15:clr>
            <a:srgbClr val="CCCCCC"/>
          </p15:clr>
        </p15:guide>
        <p15:guide id="3" orient="horz" pos="2016">
          <p15:clr>
            <a:srgbClr val="4285F4"/>
          </p15:clr>
        </p15:guide>
        <p15:guide id="4" pos="307">
          <p15:clr>
            <a:srgbClr val="4285F4"/>
          </p15:clr>
        </p15:guide>
        <p15:guide id="5" orient="horz" pos="1944">
          <p15:clr>
            <a:srgbClr val="4285F4"/>
          </p15:clr>
        </p15:guide>
        <p15:guide id="6" orient="horz" pos="1782">
          <p15:clr>
            <a:srgbClr val="4285F4"/>
          </p15:clr>
        </p15:guide>
        <p15:guide id="7" orient="horz" pos="1440">
          <p15:clr>
            <a:srgbClr val="4285F4"/>
          </p15:clr>
        </p15:guide>
        <p15:guide id="8" orient="horz" pos="1224">
          <p15:clr>
            <a:srgbClr val="4285F4"/>
          </p15:clr>
        </p15:guide>
        <p15:guide id="9" pos="172">
          <p15:clr>
            <a:srgbClr val="4285F4"/>
          </p15:clr>
        </p15:guide>
        <p15:guide id="10" pos="121">
          <p15:clr>
            <a:srgbClr val="4285F4"/>
          </p15:clr>
        </p15:guide>
        <p15:guide id="11" orient="horz" pos="2803">
          <p15:clr>
            <a:srgbClr val="4285F4"/>
          </p15:clr>
        </p15:guide>
        <p15:guide id="12" orient="horz" pos="2901">
          <p15:clr>
            <a:srgbClr val="4285F4"/>
          </p15:clr>
        </p15:guide>
        <p15:guide id="13" orient="horz" pos="256">
          <p15:clr>
            <a:srgbClr val="FF0000"/>
          </p15:clr>
        </p15:guide>
        <p15:guide id="14" orient="horz" pos="2984">
          <p15:clr>
            <a:srgbClr val="FF0000"/>
          </p15:clr>
        </p15:guide>
        <p15:guide id="15" pos="249">
          <p15:clr>
            <a:srgbClr val="FF0000"/>
          </p15:clr>
        </p15:guide>
        <p15:guide id="16" pos="5503">
          <p15:clr>
            <a:srgbClr val="FF0000"/>
          </p15:clr>
        </p15:guide>
        <p15:guide id="17" pos="687">
          <p15:clr>
            <a:srgbClr val="4285F4"/>
          </p15:clr>
        </p15:guide>
        <p15:guide id="18" pos="3291">
          <p15:clr>
            <a:srgbClr val="4285F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 Square">
  <p:cSld name="TITLE_3_1_4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0"/>
          <p:cNvPicPr preferRelativeResize="0"/>
          <p:nvPr/>
        </p:nvPicPr>
        <p:blipFill rotWithShape="1">
          <a:blip r:embed="rId2">
            <a:alphaModFix/>
          </a:blip>
          <a:srcRect r="10"/>
          <a:stretch/>
        </p:blipFill>
        <p:spPr>
          <a:xfrm>
            <a:off x="7297520" y="4579338"/>
            <a:ext cx="1306550" cy="1918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0"/>
          <p:cNvSpPr txBox="1">
            <a:spLocks noGrp="1"/>
          </p:cNvSpPr>
          <p:nvPr>
            <p:ph type="subTitle" idx="1"/>
          </p:nvPr>
        </p:nvSpPr>
        <p:spPr>
          <a:xfrm>
            <a:off x="632094" y="612500"/>
            <a:ext cx="6848100" cy="6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4285F4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32098" y="1184851"/>
            <a:ext cx="5822400" cy="17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202124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67" name="Google Shape;67;p10"/>
          <p:cNvPicPr preferRelativeResize="0"/>
          <p:nvPr/>
        </p:nvPicPr>
        <p:blipFill rotWithShape="1">
          <a:blip r:embed="rId3">
            <a:alphaModFix/>
          </a:blip>
          <a:srcRect l="70587" b="36281"/>
          <a:stretch/>
        </p:blipFill>
        <p:spPr>
          <a:xfrm>
            <a:off x="6454500" y="-525"/>
            <a:ext cx="2689497" cy="3277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CCCCCC"/>
          </p15:clr>
        </p15:guide>
        <p15:guide id="2" pos="2880">
          <p15:clr>
            <a:srgbClr val="CCCCCC"/>
          </p15:clr>
        </p15:guide>
        <p15:guide id="3" orient="horz" pos="2016">
          <p15:clr>
            <a:srgbClr val="4285F4"/>
          </p15:clr>
        </p15:guide>
        <p15:guide id="4" pos="307">
          <p15:clr>
            <a:srgbClr val="4285F4"/>
          </p15:clr>
        </p15:guide>
        <p15:guide id="5" orient="horz" pos="1944">
          <p15:clr>
            <a:srgbClr val="4285F4"/>
          </p15:clr>
        </p15:guide>
        <p15:guide id="6" orient="horz" pos="1782">
          <p15:clr>
            <a:srgbClr val="4285F4"/>
          </p15:clr>
        </p15:guide>
        <p15:guide id="7" orient="horz" pos="1440">
          <p15:clr>
            <a:srgbClr val="4285F4"/>
          </p15:clr>
        </p15:guide>
        <p15:guide id="8" orient="horz" pos="1224">
          <p15:clr>
            <a:srgbClr val="4285F4"/>
          </p15:clr>
        </p15:guide>
        <p15:guide id="9" pos="172">
          <p15:clr>
            <a:srgbClr val="4285F4"/>
          </p15:clr>
        </p15:guide>
        <p15:guide id="10" pos="121">
          <p15:clr>
            <a:srgbClr val="4285F4"/>
          </p15:clr>
        </p15:guide>
        <p15:guide id="11" orient="horz" pos="2803">
          <p15:clr>
            <a:srgbClr val="4285F4"/>
          </p15:clr>
        </p15:guide>
        <p15:guide id="12" orient="horz" pos="2901">
          <p15:clr>
            <a:srgbClr val="4285F4"/>
          </p15:clr>
        </p15:guide>
        <p15:guide id="13" orient="horz" pos="256">
          <p15:clr>
            <a:srgbClr val="FF0000"/>
          </p15:clr>
        </p15:guide>
        <p15:guide id="14" orient="horz" pos="2984">
          <p15:clr>
            <a:srgbClr val="FF0000"/>
          </p15:clr>
        </p15:guide>
        <p15:guide id="15" pos="249">
          <p15:clr>
            <a:srgbClr val="FF0000"/>
          </p15:clr>
        </p15:guide>
        <p15:guide id="16" pos="5503">
          <p15:clr>
            <a:srgbClr val="FF0000"/>
          </p15:clr>
        </p15:guide>
        <p15:guide id="17" pos="687">
          <p15:clr>
            <a:srgbClr val="4285F4"/>
          </p15:clr>
        </p15:guide>
        <p15:guide id="18" pos="3291">
          <p15:clr>
            <a:srgbClr val="4285F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Slide Left Aligned">
  <p:cSld name="TITLE_3_1_3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2"/>
          <p:cNvPicPr preferRelativeResize="0"/>
          <p:nvPr/>
        </p:nvPicPr>
        <p:blipFill rotWithShape="1">
          <a:blip r:embed="rId2">
            <a:alphaModFix/>
          </a:blip>
          <a:srcRect r="10"/>
          <a:stretch/>
        </p:blipFill>
        <p:spPr>
          <a:xfrm>
            <a:off x="7297520" y="4579338"/>
            <a:ext cx="1306550" cy="1918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2"/>
          <p:cNvSpPr txBox="1">
            <a:spLocks noGrp="1"/>
          </p:cNvSpPr>
          <p:nvPr>
            <p:ph type="subTitle" idx="1"/>
          </p:nvPr>
        </p:nvSpPr>
        <p:spPr>
          <a:xfrm>
            <a:off x="632100" y="2479080"/>
            <a:ext cx="68481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title"/>
          </p:nvPr>
        </p:nvSpPr>
        <p:spPr>
          <a:xfrm>
            <a:off x="632100" y="1676855"/>
            <a:ext cx="72741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202124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ubTitle" idx="2"/>
          </p:nvPr>
        </p:nvSpPr>
        <p:spPr>
          <a:xfrm>
            <a:off x="632100" y="2752630"/>
            <a:ext cx="68481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subTitle" idx="3"/>
          </p:nvPr>
        </p:nvSpPr>
        <p:spPr>
          <a:xfrm>
            <a:off x="632100" y="3026180"/>
            <a:ext cx="68481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85F4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CCCCCC"/>
          </p15:clr>
        </p15:guide>
        <p15:guide id="2" pos="2880">
          <p15:clr>
            <a:srgbClr val="CCCCCC"/>
          </p15:clr>
        </p15:guide>
        <p15:guide id="3" orient="horz" pos="2016">
          <p15:clr>
            <a:srgbClr val="4285F4"/>
          </p15:clr>
        </p15:guide>
        <p15:guide id="4" pos="307">
          <p15:clr>
            <a:srgbClr val="4285F4"/>
          </p15:clr>
        </p15:guide>
        <p15:guide id="5" orient="horz" pos="1944">
          <p15:clr>
            <a:srgbClr val="4285F4"/>
          </p15:clr>
        </p15:guide>
        <p15:guide id="6" orient="horz" pos="1782">
          <p15:clr>
            <a:srgbClr val="4285F4"/>
          </p15:clr>
        </p15:guide>
        <p15:guide id="7" orient="horz" pos="1440">
          <p15:clr>
            <a:srgbClr val="4285F4"/>
          </p15:clr>
        </p15:guide>
        <p15:guide id="8" orient="horz" pos="1224">
          <p15:clr>
            <a:srgbClr val="4285F4"/>
          </p15:clr>
        </p15:guide>
        <p15:guide id="9" pos="172">
          <p15:clr>
            <a:srgbClr val="4285F4"/>
          </p15:clr>
        </p15:guide>
        <p15:guide id="10" pos="121">
          <p15:clr>
            <a:srgbClr val="4285F4"/>
          </p15:clr>
        </p15:guide>
        <p15:guide id="11" orient="horz" pos="2803">
          <p15:clr>
            <a:srgbClr val="4285F4"/>
          </p15:clr>
        </p15:guide>
        <p15:guide id="12" orient="horz" pos="2901">
          <p15:clr>
            <a:srgbClr val="4285F4"/>
          </p15:clr>
        </p15:guide>
        <p15:guide id="13" orient="horz" pos="256">
          <p15:clr>
            <a:srgbClr val="FF0000"/>
          </p15:clr>
        </p15:guide>
        <p15:guide id="14" orient="horz" pos="2984">
          <p15:clr>
            <a:srgbClr val="FF0000"/>
          </p15:clr>
        </p15:guide>
        <p15:guide id="15" pos="249">
          <p15:clr>
            <a:srgbClr val="FF0000"/>
          </p15:clr>
        </p15:guide>
        <p15:guide id="16" pos="5503">
          <p15:clr>
            <a:srgbClr val="FF0000"/>
          </p15:clr>
        </p15:guide>
        <p15:guide id="17" pos="687">
          <p15:clr>
            <a:srgbClr val="4285F4"/>
          </p15:clr>
        </p15:guide>
        <p15:guide id="18" pos="3291">
          <p15:clr>
            <a:srgbClr val="4285F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Slide Square">
  <p:cSld name="TITLE_3_1_3_2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3"/>
          <p:cNvPicPr preferRelativeResize="0"/>
          <p:nvPr/>
        </p:nvPicPr>
        <p:blipFill rotWithShape="1">
          <a:blip r:embed="rId2">
            <a:alphaModFix/>
          </a:blip>
          <a:srcRect l="70587" b="36281"/>
          <a:stretch/>
        </p:blipFill>
        <p:spPr>
          <a:xfrm>
            <a:off x="6454500" y="-525"/>
            <a:ext cx="2689497" cy="327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3"/>
          <p:cNvPicPr preferRelativeResize="0"/>
          <p:nvPr/>
        </p:nvPicPr>
        <p:blipFill rotWithShape="1">
          <a:blip r:embed="rId3">
            <a:alphaModFix/>
          </a:blip>
          <a:srcRect r="10"/>
          <a:stretch/>
        </p:blipFill>
        <p:spPr>
          <a:xfrm>
            <a:off x="7297520" y="4579338"/>
            <a:ext cx="1306550" cy="1918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3"/>
          <p:cNvSpPr txBox="1">
            <a:spLocks noGrp="1"/>
          </p:cNvSpPr>
          <p:nvPr>
            <p:ph type="subTitle" idx="1"/>
          </p:nvPr>
        </p:nvSpPr>
        <p:spPr>
          <a:xfrm>
            <a:off x="632100" y="2479080"/>
            <a:ext cx="68481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>
            <a:off x="632100" y="1676855"/>
            <a:ext cx="72741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202124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ubTitle" idx="2"/>
          </p:nvPr>
        </p:nvSpPr>
        <p:spPr>
          <a:xfrm>
            <a:off x="632100" y="2752630"/>
            <a:ext cx="68481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3"/>
          </p:nvPr>
        </p:nvSpPr>
        <p:spPr>
          <a:xfrm>
            <a:off x="632100" y="3026180"/>
            <a:ext cx="68481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85F4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CCCCCC"/>
          </p15:clr>
        </p15:guide>
        <p15:guide id="2" pos="2880">
          <p15:clr>
            <a:srgbClr val="CCCCCC"/>
          </p15:clr>
        </p15:guide>
        <p15:guide id="3" orient="horz" pos="2016">
          <p15:clr>
            <a:srgbClr val="4285F4"/>
          </p15:clr>
        </p15:guide>
        <p15:guide id="4" pos="307">
          <p15:clr>
            <a:srgbClr val="4285F4"/>
          </p15:clr>
        </p15:guide>
        <p15:guide id="5" orient="horz" pos="1944">
          <p15:clr>
            <a:srgbClr val="4285F4"/>
          </p15:clr>
        </p15:guide>
        <p15:guide id="6" orient="horz" pos="1782">
          <p15:clr>
            <a:srgbClr val="4285F4"/>
          </p15:clr>
        </p15:guide>
        <p15:guide id="7" orient="horz" pos="1440">
          <p15:clr>
            <a:srgbClr val="4285F4"/>
          </p15:clr>
        </p15:guide>
        <p15:guide id="8" orient="horz" pos="1224">
          <p15:clr>
            <a:srgbClr val="4285F4"/>
          </p15:clr>
        </p15:guide>
        <p15:guide id="9" pos="172">
          <p15:clr>
            <a:srgbClr val="4285F4"/>
          </p15:clr>
        </p15:guide>
        <p15:guide id="10" pos="121">
          <p15:clr>
            <a:srgbClr val="4285F4"/>
          </p15:clr>
        </p15:guide>
        <p15:guide id="11" orient="horz" pos="2803">
          <p15:clr>
            <a:srgbClr val="4285F4"/>
          </p15:clr>
        </p15:guide>
        <p15:guide id="12" orient="horz" pos="2901">
          <p15:clr>
            <a:srgbClr val="4285F4"/>
          </p15:clr>
        </p15:guide>
        <p15:guide id="13" orient="horz" pos="256">
          <p15:clr>
            <a:srgbClr val="FF0000"/>
          </p15:clr>
        </p15:guide>
        <p15:guide id="14" orient="horz" pos="2984">
          <p15:clr>
            <a:srgbClr val="FF0000"/>
          </p15:clr>
        </p15:guide>
        <p15:guide id="15" pos="249">
          <p15:clr>
            <a:srgbClr val="FF0000"/>
          </p15:clr>
        </p15:guide>
        <p15:guide id="16" pos="5503">
          <p15:clr>
            <a:srgbClr val="FF0000"/>
          </p15:clr>
        </p15:guide>
        <p15:guide id="17" pos="687">
          <p15:clr>
            <a:srgbClr val="4285F4"/>
          </p15:clr>
        </p15:guide>
        <p15:guide id="18" pos="3291">
          <p15:clr>
            <a:srgbClr val="4285F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Slide Center">
  <p:cSld name="TITLE_3_1_3_1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4"/>
          <p:cNvPicPr preferRelativeResize="0"/>
          <p:nvPr/>
        </p:nvPicPr>
        <p:blipFill rotWithShape="1">
          <a:blip r:embed="rId2">
            <a:alphaModFix/>
          </a:blip>
          <a:srcRect r="10"/>
          <a:stretch/>
        </p:blipFill>
        <p:spPr>
          <a:xfrm>
            <a:off x="7297520" y="4579338"/>
            <a:ext cx="1306550" cy="1918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4"/>
          <p:cNvSpPr txBox="1">
            <a:spLocks noGrp="1"/>
          </p:cNvSpPr>
          <p:nvPr>
            <p:ph type="subTitle" idx="1"/>
          </p:nvPr>
        </p:nvSpPr>
        <p:spPr>
          <a:xfrm>
            <a:off x="934950" y="2479080"/>
            <a:ext cx="68481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934950" y="1676855"/>
            <a:ext cx="72741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202124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ubTitle" idx="2"/>
          </p:nvPr>
        </p:nvSpPr>
        <p:spPr>
          <a:xfrm>
            <a:off x="934950" y="2752630"/>
            <a:ext cx="68481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ubTitle" idx="3"/>
          </p:nvPr>
        </p:nvSpPr>
        <p:spPr>
          <a:xfrm>
            <a:off x="934950" y="3026180"/>
            <a:ext cx="68481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85F4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CCCCCC"/>
          </p15:clr>
        </p15:guide>
        <p15:guide id="2" pos="2880">
          <p15:clr>
            <a:srgbClr val="CCCCCC"/>
          </p15:clr>
        </p15:guide>
        <p15:guide id="3" orient="horz" pos="2016">
          <p15:clr>
            <a:srgbClr val="4285F4"/>
          </p15:clr>
        </p15:guide>
        <p15:guide id="4" pos="307">
          <p15:clr>
            <a:srgbClr val="4285F4"/>
          </p15:clr>
        </p15:guide>
        <p15:guide id="5" orient="horz" pos="1944">
          <p15:clr>
            <a:srgbClr val="4285F4"/>
          </p15:clr>
        </p15:guide>
        <p15:guide id="6" orient="horz" pos="1782">
          <p15:clr>
            <a:srgbClr val="4285F4"/>
          </p15:clr>
        </p15:guide>
        <p15:guide id="7" orient="horz" pos="1440">
          <p15:clr>
            <a:srgbClr val="4285F4"/>
          </p15:clr>
        </p15:guide>
        <p15:guide id="8" orient="horz" pos="1224">
          <p15:clr>
            <a:srgbClr val="4285F4"/>
          </p15:clr>
        </p15:guide>
        <p15:guide id="9" pos="172">
          <p15:clr>
            <a:srgbClr val="4285F4"/>
          </p15:clr>
        </p15:guide>
        <p15:guide id="10" pos="121">
          <p15:clr>
            <a:srgbClr val="4285F4"/>
          </p15:clr>
        </p15:guide>
        <p15:guide id="11" orient="horz" pos="2803">
          <p15:clr>
            <a:srgbClr val="4285F4"/>
          </p15:clr>
        </p15:guide>
        <p15:guide id="12" orient="horz" pos="2901">
          <p15:clr>
            <a:srgbClr val="4285F4"/>
          </p15:clr>
        </p15:guide>
        <p15:guide id="13" orient="horz" pos="256">
          <p15:clr>
            <a:srgbClr val="FF0000"/>
          </p15:clr>
        </p15:guide>
        <p15:guide id="14" orient="horz" pos="2984">
          <p15:clr>
            <a:srgbClr val="FF0000"/>
          </p15:clr>
        </p15:guide>
        <p15:guide id="15" pos="249">
          <p15:clr>
            <a:srgbClr val="FF0000"/>
          </p15:clr>
        </p15:guide>
        <p15:guide id="16" pos="5503">
          <p15:clr>
            <a:srgbClr val="FF0000"/>
          </p15:clr>
        </p15:guide>
        <p15:guide id="17" pos="687">
          <p15:clr>
            <a:srgbClr val="4285F4"/>
          </p15:clr>
        </p15:guide>
        <p15:guide id="18" pos="3291">
          <p15:clr>
            <a:srgbClr val="4285F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Left Image Right">
  <p:cSld name="TITLE_3_1_1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/>
          <p:nvPr/>
        </p:nvSpPr>
        <p:spPr>
          <a:xfrm>
            <a:off x="4464600" y="0"/>
            <a:ext cx="4679700" cy="51435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title"/>
          </p:nvPr>
        </p:nvSpPr>
        <p:spPr>
          <a:xfrm>
            <a:off x="631175" y="923175"/>
            <a:ext cx="3143700" cy="10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202124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body" idx="1"/>
          </p:nvPr>
        </p:nvSpPr>
        <p:spPr>
          <a:xfrm>
            <a:off x="631177" y="2030850"/>
            <a:ext cx="2649900" cy="21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AA0A6"/>
              </a:buClr>
              <a:buSzPts val="1000"/>
              <a:buFont typeface="Google Sans"/>
              <a:buChar char="●"/>
              <a:defRPr sz="10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L="914400" lvl="1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AA0A6"/>
              </a:buClr>
              <a:buSzPts val="1000"/>
              <a:buFont typeface="Google Sans"/>
              <a:buChar char="○"/>
              <a:defRPr sz="10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marL="1371600" lvl="2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AA0A6"/>
              </a:buClr>
              <a:buSzPts val="1000"/>
              <a:buFont typeface="Google Sans"/>
              <a:buChar char="■"/>
              <a:defRPr sz="10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marL="1828800" lvl="3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AA0A6"/>
              </a:buClr>
              <a:buSzPts val="1000"/>
              <a:buFont typeface="Google Sans"/>
              <a:buChar char="●"/>
              <a:defRPr sz="10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marL="2286000" lvl="4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AA0A6"/>
              </a:buClr>
              <a:buSzPts val="1000"/>
              <a:buFont typeface="Google Sans"/>
              <a:buChar char="○"/>
              <a:defRPr sz="10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marL="2743200" lvl="5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AA0A6"/>
              </a:buClr>
              <a:buSzPts val="1000"/>
              <a:buFont typeface="Google Sans"/>
              <a:buChar char="■"/>
              <a:defRPr sz="10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marL="3200400" lvl="6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AA0A6"/>
              </a:buClr>
              <a:buSzPts val="1000"/>
              <a:buFont typeface="Google Sans"/>
              <a:buChar char="●"/>
              <a:defRPr sz="10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marL="3657600" lvl="7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AA0A6"/>
              </a:buClr>
              <a:buSzPts val="1000"/>
              <a:buFont typeface="Google Sans"/>
              <a:buChar char="○"/>
              <a:defRPr sz="10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marL="4114800" lvl="8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AA0A6"/>
              </a:buClr>
              <a:buSzPts val="1000"/>
              <a:buFont typeface="Google Sans"/>
              <a:buChar char="■"/>
              <a:defRPr sz="10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>
            <a:endParaRPr/>
          </a:p>
        </p:txBody>
      </p:sp>
      <p:pic>
        <p:nvPicPr>
          <p:cNvPr id="101" name="Google Shape;101;p16"/>
          <p:cNvPicPr preferRelativeResize="0"/>
          <p:nvPr/>
        </p:nvPicPr>
        <p:blipFill rotWithShape="1">
          <a:blip r:embed="rId2">
            <a:alphaModFix/>
          </a:blip>
          <a:srcRect r="10"/>
          <a:stretch/>
        </p:blipFill>
        <p:spPr>
          <a:xfrm>
            <a:off x="7297520" y="4579338"/>
            <a:ext cx="1306550" cy="19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CCCCCC"/>
          </p15:clr>
        </p15:guide>
        <p15:guide id="2" pos="2880">
          <p15:clr>
            <a:srgbClr val="CCCCCC"/>
          </p15:clr>
        </p15:guide>
        <p15:guide id="3" orient="horz" pos="2016">
          <p15:clr>
            <a:srgbClr val="4285F4"/>
          </p15:clr>
        </p15:guide>
        <p15:guide id="4" pos="307">
          <p15:clr>
            <a:srgbClr val="4285F4"/>
          </p15:clr>
        </p15:guide>
        <p15:guide id="5" orient="horz" pos="1944">
          <p15:clr>
            <a:srgbClr val="4285F4"/>
          </p15:clr>
        </p15:guide>
        <p15:guide id="6" orient="horz" pos="1782">
          <p15:clr>
            <a:srgbClr val="4285F4"/>
          </p15:clr>
        </p15:guide>
        <p15:guide id="7" orient="horz" pos="1440">
          <p15:clr>
            <a:srgbClr val="4285F4"/>
          </p15:clr>
        </p15:guide>
        <p15:guide id="8" orient="horz" pos="1224">
          <p15:clr>
            <a:srgbClr val="4285F4"/>
          </p15:clr>
        </p15:guide>
        <p15:guide id="9" pos="172">
          <p15:clr>
            <a:srgbClr val="4285F4"/>
          </p15:clr>
        </p15:guide>
        <p15:guide id="10" pos="121">
          <p15:clr>
            <a:srgbClr val="4285F4"/>
          </p15:clr>
        </p15:guide>
        <p15:guide id="11" orient="horz" pos="2803">
          <p15:clr>
            <a:srgbClr val="4285F4"/>
          </p15:clr>
        </p15:guide>
        <p15:guide id="12" orient="horz" pos="2901">
          <p15:clr>
            <a:srgbClr val="4285F4"/>
          </p15:clr>
        </p15:guide>
        <p15:guide id="13" orient="horz" pos="256">
          <p15:clr>
            <a:srgbClr val="FF0000"/>
          </p15:clr>
        </p15:guide>
        <p15:guide id="14" orient="horz" pos="2984">
          <p15:clr>
            <a:srgbClr val="FF0000"/>
          </p15:clr>
        </p15:guide>
        <p15:guide id="15" pos="249">
          <p15:clr>
            <a:srgbClr val="FF0000"/>
          </p15:clr>
        </p15:guide>
        <p15:guide id="16" pos="5503">
          <p15:clr>
            <a:srgbClr val="FF0000"/>
          </p15:clr>
        </p15:guide>
        <p15:guide id="17" pos="687">
          <p15:clr>
            <a:srgbClr val="4285F4"/>
          </p15:clr>
        </p15:guide>
        <p15:guide id="18" pos="3291">
          <p15:clr>
            <a:srgbClr val="4285F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Left">
  <p:cSld name="TITLE_3_1_1_1_2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title"/>
          </p:nvPr>
        </p:nvSpPr>
        <p:spPr>
          <a:xfrm>
            <a:off x="635000" y="923175"/>
            <a:ext cx="3073500" cy="10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202124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body" idx="1"/>
          </p:nvPr>
        </p:nvSpPr>
        <p:spPr>
          <a:xfrm>
            <a:off x="635000" y="2030850"/>
            <a:ext cx="2649900" cy="21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AA0A6"/>
              </a:buClr>
              <a:buSzPts val="1000"/>
              <a:buFont typeface="Google Sans"/>
              <a:buChar char="●"/>
              <a:defRPr sz="10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L="914400" lvl="1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AA0A6"/>
              </a:buClr>
              <a:buSzPts val="1000"/>
              <a:buFont typeface="Google Sans"/>
              <a:buChar char="○"/>
              <a:defRPr sz="10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marL="1371600" lvl="2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AA0A6"/>
              </a:buClr>
              <a:buSzPts val="1000"/>
              <a:buFont typeface="Google Sans"/>
              <a:buChar char="■"/>
              <a:defRPr sz="10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marL="1828800" lvl="3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AA0A6"/>
              </a:buClr>
              <a:buSzPts val="1000"/>
              <a:buFont typeface="Google Sans"/>
              <a:buChar char="●"/>
              <a:defRPr sz="10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marL="2286000" lvl="4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AA0A6"/>
              </a:buClr>
              <a:buSzPts val="1000"/>
              <a:buFont typeface="Google Sans"/>
              <a:buChar char="○"/>
              <a:defRPr sz="10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marL="2743200" lvl="5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AA0A6"/>
              </a:buClr>
              <a:buSzPts val="1000"/>
              <a:buFont typeface="Google Sans"/>
              <a:buChar char="■"/>
              <a:defRPr sz="10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marL="3200400" lvl="6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AA0A6"/>
              </a:buClr>
              <a:buSzPts val="1000"/>
              <a:buFont typeface="Google Sans"/>
              <a:buChar char="●"/>
              <a:defRPr sz="10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marL="3657600" lvl="7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AA0A6"/>
              </a:buClr>
              <a:buSzPts val="1000"/>
              <a:buFont typeface="Google Sans"/>
              <a:buChar char="○"/>
              <a:defRPr sz="10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marL="4114800" lvl="8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AA0A6"/>
              </a:buClr>
              <a:buSzPts val="1000"/>
              <a:buFont typeface="Google Sans"/>
              <a:buChar char="■"/>
              <a:defRPr sz="10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>
            <a:endParaRPr/>
          </a:p>
        </p:txBody>
      </p:sp>
      <p:pic>
        <p:nvPicPr>
          <p:cNvPr id="118" name="Google Shape;118;p19"/>
          <p:cNvPicPr preferRelativeResize="0"/>
          <p:nvPr/>
        </p:nvPicPr>
        <p:blipFill rotWithShape="1">
          <a:blip r:embed="rId2">
            <a:alphaModFix/>
          </a:blip>
          <a:srcRect r="10"/>
          <a:stretch/>
        </p:blipFill>
        <p:spPr>
          <a:xfrm>
            <a:off x="7297520" y="4579338"/>
            <a:ext cx="1306550" cy="19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CCCCCC"/>
          </p15:clr>
        </p15:guide>
        <p15:guide id="2" pos="2880">
          <p15:clr>
            <a:srgbClr val="CCCCCC"/>
          </p15:clr>
        </p15:guide>
        <p15:guide id="3" orient="horz" pos="2016">
          <p15:clr>
            <a:srgbClr val="4285F4"/>
          </p15:clr>
        </p15:guide>
        <p15:guide id="4" pos="307">
          <p15:clr>
            <a:srgbClr val="4285F4"/>
          </p15:clr>
        </p15:guide>
        <p15:guide id="5" orient="horz" pos="1944">
          <p15:clr>
            <a:srgbClr val="4285F4"/>
          </p15:clr>
        </p15:guide>
        <p15:guide id="6" orient="horz" pos="1782">
          <p15:clr>
            <a:srgbClr val="4285F4"/>
          </p15:clr>
        </p15:guide>
        <p15:guide id="7" orient="horz" pos="1440">
          <p15:clr>
            <a:srgbClr val="4285F4"/>
          </p15:clr>
        </p15:guide>
        <p15:guide id="8" orient="horz" pos="1224">
          <p15:clr>
            <a:srgbClr val="4285F4"/>
          </p15:clr>
        </p15:guide>
        <p15:guide id="9" pos="172">
          <p15:clr>
            <a:srgbClr val="4285F4"/>
          </p15:clr>
        </p15:guide>
        <p15:guide id="10" pos="121">
          <p15:clr>
            <a:srgbClr val="4285F4"/>
          </p15:clr>
        </p15:guide>
        <p15:guide id="11" orient="horz" pos="2803">
          <p15:clr>
            <a:srgbClr val="4285F4"/>
          </p15:clr>
        </p15:guide>
        <p15:guide id="12" orient="horz" pos="2901">
          <p15:clr>
            <a:srgbClr val="4285F4"/>
          </p15:clr>
        </p15:guide>
        <p15:guide id="13" orient="horz" pos="256">
          <p15:clr>
            <a:srgbClr val="FF0000"/>
          </p15:clr>
        </p15:guide>
        <p15:guide id="14" orient="horz" pos="2984">
          <p15:clr>
            <a:srgbClr val="FF0000"/>
          </p15:clr>
        </p15:guide>
        <p15:guide id="15" pos="249">
          <p15:clr>
            <a:srgbClr val="FF0000"/>
          </p15:clr>
        </p15:guide>
        <p15:guide id="16" pos="5503">
          <p15:clr>
            <a:srgbClr val="FF0000"/>
          </p15:clr>
        </p15:guide>
        <p15:guide id="17" pos="687">
          <p15:clr>
            <a:srgbClr val="4285F4"/>
          </p15:clr>
        </p15:guide>
        <p15:guide id="18" pos="3291">
          <p15:clr>
            <a:srgbClr val="4285F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Images">
  <p:cSld name="TITLE_3_1_1_1_1_1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2"/>
          <p:cNvPicPr preferRelativeResize="0"/>
          <p:nvPr/>
        </p:nvPicPr>
        <p:blipFill rotWithShape="1">
          <a:blip r:embed="rId2">
            <a:alphaModFix/>
          </a:blip>
          <a:srcRect r="10"/>
          <a:stretch/>
        </p:blipFill>
        <p:spPr>
          <a:xfrm>
            <a:off x="7297520" y="4579338"/>
            <a:ext cx="1306550" cy="191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9" name="Google Shape;139;p22"/>
          <p:cNvGrpSpPr/>
          <p:nvPr/>
        </p:nvGrpSpPr>
        <p:grpSpPr>
          <a:xfrm>
            <a:off x="547950" y="405903"/>
            <a:ext cx="8048100" cy="3933209"/>
            <a:chOff x="555850" y="455675"/>
            <a:chExt cx="8048100" cy="3883500"/>
          </a:xfrm>
        </p:grpSpPr>
        <p:sp>
          <p:nvSpPr>
            <p:cNvPr id="140" name="Google Shape;140;p22"/>
            <p:cNvSpPr/>
            <p:nvPr/>
          </p:nvSpPr>
          <p:spPr>
            <a:xfrm>
              <a:off x="555850" y="455675"/>
              <a:ext cx="2688000" cy="3883500"/>
            </a:xfrm>
            <a:prstGeom prst="rect">
              <a:avLst/>
            </a:prstGeom>
            <a:solidFill>
              <a:srgbClr val="F8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2"/>
            <p:cNvSpPr/>
            <p:nvPr/>
          </p:nvSpPr>
          <p:spPr>
            <a:xfrm>
              <a:off x="3451150" y="455675"/>
              <a:ext cx="5152800" cy="3883500"/>
            </a:xfrm>
            <a:prstGeom prst="rect">
              <a:avLst/>
            </a:prstGeom>
            <a:solidFill>
              <a:srgbClr val="F8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CCCCCC"/>
          </p15:clr>
        </p15:guide>
        <p15:guide id="2" pos="2880">
          <p15:clr>
            <a:srgbClr val="CCCCCC"/>
          </p15:clr>
        </p15:guide>
        <p15:guide id="3" orient="horz" pos="2016">
          <p15:clr>
            <a:srgbClr val="4285F4"/>
          </p15:clr>
        </p15:guide>
        <p15:guide id="4" pos="307">
          <p15:clr>
            <a:srgbClr val="4285F4"/>
          </p15:clr>
        </p15:guide>
        <p15:guide id="5" orient="horz" pos="1944">
          <p15:clr>
            <a:srgbClr val="4285F4"/>
          </p15:clr>
        </p15:guide>
        <p15:guide id="6" orient="horz" pos="1782">
          <p15:clr>
            <a:srgbClr val="4285F4"/>
          </p15:clr>
        </p15:guide>
        <p15:guide id="7" orient="horz" pos="1440">
          <p15:clr>
            <a:srgbClr val="4285F4"/>
          </p15:clr>
        </p15:guide>
        <p15:guide id="8" orient="horz" pos="1224">
          <p15:clr>
            <a:srgbClr val="4285F4"/>
          </p15:clr>
        </p15:guide>
        <p15:guide id="9" pos="172">
          <p15:clr>
            <a:srgbClr val="4285F4"/>
          </p15:clr>
        </p15:guide>
        <p15:guide id="10" pos="121">
          <p15:clr>
            <a:srgbClr val="4285F4"/>
          </p15:clr>
        </p15:guide>
        <p15:guide id="11" orient="horz" pos="2803">
          <p15:clr>
            <a:srgbClr val="4285F4"/>
          </p15:clr>
        </p15:guide>
        <p15:guide id="12" orient="horz" pos="2901">
          <p15:clr>
            <a:srgbClr val="4285F4"/>
          </p15:clr>
        </p15:guide>
        <p15:guide id="13" orient="horz" pos="256">
          <p15:clr>
            <a:srgbClr val="FF0000"/>
          </p15:clr>
        </p15:guide>
        <p15:guide id="14" orient="horz" pos="2984">
          <p15:clr>
            <a:srgbClr val="FF0000"/>
          </p15:clr>
        </p15:guide>
        <p15:guide id="15" pos="249">
          <p15:clr>
            <a:srgbClr val="FF0000"/>
          </p15:clr>
        </p15:guide>
        <p15:guide id="16" pos="5503">
          <p15:clr>
            <a:srgbClr val="FF0000"/>
          </p15:clr>
        </p15:guide>
        <p15:guide id="17" pos="687">
          <p15:clr>
            <a:srgbClr val="4285F4"/>
          </p15:clr>
        </p15:guide>
        <p15:guide id="18" pos="3291">
          <p15:clr>
            <a:srgbClr val="4285F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6" r:id="rId3"/>
    <p:sldLayoutId id="2147483658" r:id="rId4"/>
    <p:sldLayoutId id="2147483659" r:id="rId5"/>
    <p:sldLayoutId id="2147483660" r:id="rId6"/>
    <p:sldLayoutId id="2147483662" r:id="rId7"/>
    <p:sldLayoutId id="2147483665" r:id="rId8"/>
    <p:sldLayoutId id="2147483668" r:id="rId9"/>
    <p:sldLayoutId id="214748366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tif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6" Type="http://schemas.openxmlformats.org/officeDocument/2006/relationships/image" Target="../media/image31.png"/><Relationship Id="rId5" Type="http://schemas.openxmlformats.org/officeDocument/2006/relationships/image" Target="../media/image29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4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1.sv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jpeg"/><Relationship Id="rId1" Type="http://schemas.openxmlformats.org/officeDocument/2006/relationships/tags" Target="../tags/tag4.xml"/><Relationship Id="rId6" Type="http://schemas.openxmlformats.org/officeDocument/2006/relationships/image" Target="../media/image20.png"/><Relationship Id="rId11" Type="http://schemas.openxmlformats.org/officeDocument/2006/relationships/image" Target="../media/image18.png"/><Relationship Id="rId5" Type="http://schemas.openxmlformats.org/officeDocument/2006/relationships/image" Target="../media/image11.svg"/><Relationship Id="rId15" Type="http://schemas.openxmlformats.org/officeDocument/2006/relationships/image" Target="../media/image26.png"/><Relationship Id="rId10" Type="http://schemas.openxmlformats.org/officeDocument/2006/relationships/image" Target="../media/image17.png"/><Relationship Id="rId4" Type="http://schemas.openxmlformats.org/officeDocument/2006/relationships/image" Target="../media/image10.png"/><Relationship Id="rId9" Type="http://schemas.openxmlformats.org/officeDocument/2006/relationships/image" Target="../media/image23.svg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4" Type="http://schemas.openxmlformats.org/officeDocument/2006/relationships/image" Target="../media/image2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5"/>
          <p:cNvSpPr txBox="1">
            <a:spLocks noGrp="1"/>
          </p:cNvSpPr>
          <p:nvPr>
            <p:ph type="subTitle" idx="1"/>
          </p:nvPr>
        </p:nvSpPr>
        <p:spPr>
          <a:xfrm>
            <a:off x="140669" y="3060391"/>
            <a:ext cx="6541477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altLang="zh-CN" sz="1800" b="1" dirty="0">
                <a:solidFill>
                  <a:schemeClr val="accent5"/>
                </a:solidFill>
              </a:rPr>
              <a:t>Bill</a:t>
            </a:r>
            <a:r>
              <a:rPr lang="zh-CN" altLang="en-US" sz="1800" b="1" dirty="0">
                <a:solidFill>
                  <a:schemeClr val="accent5"/>
                </a:solidFill>
              </a:rPr>
              <a:t> </a:t>
            </a:r>
            <a:r>
              <a:rPr lang="en-US" altLang="zh-CN" sz="1800" b="1" dirty="0">
                <a:solidFill>
                  <a:schemeClr val="accent5"/>
                </a:solidFill>
              </a:rPr>
              <a:t>Yuchen</a:t>
            </a:r>
            <a:r>
              <a:rPr lang="zh-CN" altLang="en-US" sz="1800" b="1" dirty="0">
                <a:solidFill>
                  <a:schemeClr val="accent5"/>
                </a:solidFill>
              </a:rPr>
              <a:t> </a:t>
            </a:r>
            <a:r>
              <a:rPr lang="en-US" altLang="zh-CN" sz="1800" b="1" dirty="0">
                <a:solidFill>
                  <a:schemeClr val="accent5"/>
                </a:solidFill>
              </a:rPr>
              <a:t>Lin</a:t>
            </a:r>
            <a:r>
              <a:rPr lang="en-US" altLang="zh-CN" sz="1800" b="1" dirty="0">
                <a:solidFill>
                  <a:srgbClr val="C00000"/>
                </a:solidFill>
              </a:rPr>
              <a:t>,</a:t>
            </a:r>
            <a:r>
              <a:rPr lang="zh-CN" altLang="en-US" sz="1800" b="1" dirty="0">
                <a:solidFill>
                  <a:schemeClr val="accent1"/>
                </a:solidFill>
              </a:rPr>
              <a:t> </a:t>
            </a:r>
            <a:r>
              <a:rPr lang="en-US" altLang="zh-CN" sz="1800" b="1" dirty="0">
                <a:solidFill>
                  <a:schemeClr val="accent1"/>
                </a:solidFill>
              </a:rPr>
              <a:t> Ying</a:t>
            </a:r>
            <a:r>
              <a:rPr lang="zh-CN" altLang="en-US" sz="1800" b="1" dirty="0">
                <a:solidFill>
                  <a:schemeClr val="accent1"/>
                </a:solidFill>
              </a:rPr>
              <a:t> </a:t>
            </a:r>
            <a:r>
              <a:rPr lang="en-US" altLang="zh-CN" sz="1800" b="1" dirty="0">
                <a:solidFill>
                  <a:schemeClr val="accent1"/>
                </a:solidFill>
              </a:rPr>
              <a:t>Sheng,</a:t>
            </a:r>
            <a:r>
              <a:rPr lang="zh-CN" altLang="en-US" sz="1800" b="1" dirty="0">
                <a:solidFill>
                  <a:schemeClr val="accent1"/>
                </a:solidFill>
              </a:rPr>
              <a:t> </a:t>
            </a:r>
            <a:r>
              <a:rPr lang="en-US" altLang="zh-CN" sz="1800" b="1" dirty="0">
                <a:solidFill>
                  <a:schemeClr val="accent1"/>
                </a:solidFill>
              </a:rPr>
              <a:t>Nguyen</a:t>
            </a:r>
            <a:r>
              <a:rPr lang="zh-CN" altLang="en-US" sz="1800" b="1" dirty="0">
                <a:solidFill>
                  <a:schemeClr val="accent1"/>
                </a:solidFill>
              </a:rPr>
              <a:t> </a:t>
            </a:r>
            <a:r>
              <a:rPr lang="en-US" altLang="zh-CN" sz="1800" b="1" dirty="0">
                <a:solidFill>
                  <a:schemeClr val="accent1"/>
                </a:solidFill>
              </a:rPr>
              <a:t>Vo,</a:t>
            </a:r>
            <a:r>
              <a:rPr lang="zh-CN" altLang="en-US" sz="1800" b="1" dirty="0">
                <a:solidFill>
                  <a:schemeClr val="accent1"/>
                </a:solidFill>
              </a:rPr>
              <a:t> </a:t>
            </a:r>
            <a:r>
              <a:rPr lang="en-US" altLang="zh-CN" sz="1800" b="1" dirty="0">
                <a:solidFill>
                  <a:schemeClr val="accent1"/>
                </a:solidFill>
              </a:rPr>
              <a:t>Sandeep</a:t>
            </a:r>
            <a:r>
              <a:rPr lang="zh-CN" altLang="en-US" sz="1800" b="1" dirty="0">
                <a:solidFill>
                  <a:schemeClr val="accent1"/>
                </a:solidFill>
              </a:rPr>
              <a:t> </a:t>
            </a:r>
            <a:r>
              <a:rPr lang="en-US" altLang="zh-CN" sz="1800" b="1" dirty="0">
                <a:solidFill>
                  <a:schemeClr val="accent1"/>
                </a:solidFill>
              </a:rPr>
              <a:t>Tata</a:t>
            </a:r>
            <a:r>
              <a:rPr lang="zh-CN" altLang="en-US" sz="1800" b="1" dirty="0">
                <a:solidFill>
                  <a:schemeClr val="accent1"/>
                </a:solidFill>
              </a:rPr>
              <a:t> </a:t>
            </a:r>
            <a:endParaRPr lang="en-US" altLang="zh-CN" sz="1800" b="1" dirty="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1800" b="1" dirty="0">
              <a:solidFill>
                <a:schemeClr val="accent1"/>
              </a:solidFill>
            </a:endParaRPr>
          </a:p>
        </p:txBody>
      </p:sp>
      <p:sp>
        <p:nvSpPr>
          <p:cNvPr id="155" name="Google Shape;155;p25"/>
          <p:cNvSpPr txBox="1">
            <a:spLocks noGrp="1"/>
          </p:cNvSpPr>
          <p:nvPr>
            <p:ph type="title"/>
          </p:nvPr>
        </p:nvSpPr>
        <p:spPr>
          <a:xfrm>
            <a:off x="140669" y="1533056"/>
            <a:ext cx="6541477" cy="11328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</a:rPr>
              <a:t>FreeDOM: </a:t>
            </a:r>
            <a:br>
              <a:rPr lang="en-US" altLang="zh-CN" sz="2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</a:rPr>
              <a:t>A Transferable Neural Architecture for</a:t>
            </a:r>
            <a:r>
              <a:rPr lang="zh-CN" altLang="en-U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</a:rPr>
              <a:t>Structured Information Extraction on Web Documents</a:t>
            </a:r>
            <a:endParaRPr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971130-D06C-8746-9392-902D65427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69" y="0"/>
            <a:ext cx="2185649" cy="128438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AE46777-C7A9-204A-92D2-D3B1BE76AE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924" t="32668" r="11414" b="33733"/>
          <a:stretch/>
        </p:blipFill>
        <p:spPr>
          <a:xfrm>
            <a:off x="3086760" y="3532330"/>
            <a:ext cx="1849943" cy="4312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F9C181-169A-0348-B67B-64B6A80558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563" y="4389312"/>
            <a:ext cx="2148355" cy="3971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2A4D0E-02F8-5C47-A61B-D843A1CE8456}"/>
              </a:ext>
            </a:extLst>
          </p:cNvPr>
          <p:cNvSpPr txBox="1"/>
          <p:nvPr/>
        </p:nvSpPr>
        <p:spPr>
          <a:xfrm>
            <a:off x="140668" y="4072826"/>
            <a:ext cx="2005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chemeClr val="bg2"/>
                </a:solidFill>
              </a:rPr>
              <a:t>* </a:t>
            </a:r>
            <a:r>
              <a:rPr lang="en-US" altLang="zh-CN" sz="1000" dirty="0">
                <a:solidFill>
                  <a:schemeClr val="bg2"/>
                </a:solidFill>
              </a:rPr>
              <a:t>The</a:t>
            </a:r>
            <a:r>
              <a:rPr lang="zh-CN" altLang="en-US" sz="1000" dirty="0">
                <a:solidFill>
                  <a:schemeClr val="bg2"/>
                </a:solidFill>
              </a:rPr>
              <a:t> </a:t>
            </a:r>
            <a:r>
              <a:rPr lang="en-US" altLang="zh-CN" sz="1000" dirty="0">
                <a:solidFill>
                  <a:schemeClr val="bg2"/>
                </a:solidFill>
              </a:rPr>
              <a:t>work</a:t>
            </a:r>
            <a:r>
              <a:rPr lang="zh-CN" altLang="en-US" sz="1000" dirty="0">
                <a:solidFill>
                  <a:schemeClr val="bg2"/>
                </a:solidFill>
              </a:rPr>
              <a:t> </a:t>
            </a:r>
            <a:r>
              <a:rPr lang="en-US" altLang="zh-CN" sz="1000" dirty="0">
                <a:solidFill>
                  <a:schemeClr val="bg2"/>
                </a:solidFill>
              </a:rPr>
              <a:t>was</a:t>
            </a:r>
            <a:r>
              <a:rPr lang="zh-CN" altLang="en-US" sz="1000" dirty="0">
                <a:solidFill>
                  <a:schemeClr val="bg2"/>
                </a:solidFill>
              </a:rPr>
              <a:t> </a:t>
            </a:r>
            <a:r>
              <a:rPr lang="en-US" altLang="zh-CN" sz="1000" dirty="0">
                <a:solidFill>
                  <a:schemeClr val="bg2"/>
                </a:solidFill>
              </a:rPr>
              <a:t>done</a:t>
            </a:r>
            <a:r>
              <a:rPr lang="zh-CN" altLang="en-US" sz="1000" dirty="0">
                <a:solidFill>
                  <a:schemeClr val="bg2"/>
                </a:solidFill>
              </a:rPr>
              <a:t> </a:t>
            </a:r>
            <a:r>
              <a:rPr lang="en-US" altLang="zh-CN" sz="1000" dirty="0">
                <a:solidFill>
                  <a:schemeClr val="bg2"/>
                </a:solidFill>
              </a:rPr>
              <a:t>while</a:t>
            </a:r>
            <a:r>
              <a:rPr lang="zh-CN" altLang="en-US" sz="1000" dirty="0">
                <a:solidFill>
                  <a:schemeClr val="bg2"/>
                </a:solidFill>
              </a:rPr>
              <a:t> </a:t>
            </a:r>
            <a:r>
              <a:rPr lang="en-US" altLang="zh-CN" sz="1000" dirty="0">
                <a:solidFill>
                  <a:schemeClr val="bg2"/>
                </a:solidFill>
              </a:rPr>
              <a:t>BYL</a:t>
            </a:r>
            <a:r>
              <a:rPr lang="zh-CN" altLang="en-US" sz="1000" dirty="0">
                <a:solidFill>
                  <a:schemeClr val="bg2"/>
                </a:solidFill>
              </a:rPr>
              <a:t> </a:t>
            </a:r>
            <a:r>
              <a:rPr lang="en-US" altLang="zh-CN" sz="1000" dirty="0">
                <a:solidFill>
                  <a:schemeClr val="bg2"/>
                </a:solidFill>
              </a:rPr>
              <a:t>was</a:t>
            </a:r>
            <a:r>
              <a:rPr lang="zh-CN" altLang="en-US" sz="1000" dirty="0">
                <a:solidFill>
                  <a:schemeClr val="bg2"/>
                </a:solidFill>
              </a:rPr>
              <a:t> </a:t>
            </a:r>
            <a:r>
              <a:rPr lang="en-US" altLang="zh-CN" sz="1000" dirty="0">
                <a:solidFill>
                  <a:schemeClr val="bg2"/>
                </a:solidFill>
              </a:rPr>
              <a:t>a</a:t>
            </a:r>
            <a:r>
              <a:rPr lang="zh-CN" altLang="en-US" sz="1000" dirty="0">
                <a:solidFill>
                  <a:schemeClr val="bg2"/>
                </a:solidFill>
              </a:rPr>
              <a:t> </a:t>
            </a:r>
            <a:r>
              <a:rPr lang="en-US" altLang="zh-CN" sz="1000" dirty="0">
                <a:solidFill>
                  <a:schemeClr val="bg2"/>
                </a:solidFill>
              </a:rPr>
              <a:t>research</a:t>
            </a:r>
            <a:r>
              <a:rPr lang="zh-CN" altLang="en-US" sz="1000" dirty="0">
                <a:solidFill>
                  <a:schemeClr val="bg2"/>
                </a:solidFill>
              </a:rPr>
              <a:t> </a:t>
            </a:r>
            <a:r>
              <a:rPr lang="en-US" altLang="zh-CN" sz="1000" dirty="0">
                <a:solidFill>
                  <a:schemeClr val="bg2"/>
                </a:solidFill>
              </a:rPr>
              <a:t>intern</a:t>
            </a:r>
            <a:r>
              <a:rPr lang="zh-CN" altLang="en-US" sz="1000" dirty="0">
                <a:solidFill>
                  <a:schemeClr val="bg2"/>
                </a:solidFill>
              </a:rPr>
              <a:t> </a:t>
            </a:r>
            <a:r>
              <a:rPr lang="en-US" altLang="zh-CN" sz="1000" dirty="0">
                <a:solidFill>
                  <a:schemeClr val="bg2"/>
                </a:solidFill>
              </a:rPr>
              <a:t>at</a:t>
            </a:r>
            <a:r>
              <a:rPr lang="zh-CN" altLang="en-US" sz="1000" dirty="0">
                <a:solidFill>
                  <a:schemeClr val="bg2"/>
                </a:solidFill>
              </a:rPr>
              <a:t> </a:t>
            </a:r>
            <a:r>
              <a:rPr lang="en-US" altLang="zh-CN" sz="1000" dirty="0">
                <a:solidFill>
                  <a:schemeClr val="bg2"/>
                </a:solidFill>
              </a:rPr>
              <a:t>Google.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CBD4D0-7001-8946-BBDF-73C3F3AB648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3712" b="14626"/>
          <a:stretch/>
        </p:blipFill>
        <p:spPr>
          <a:xfrm>
            <a:off x="140669" y="3590596"/>
            <a:ext cx="1896374" cy="3971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34589E4-66E2-214F-8708-9C434BC73993}"/>
              </a:ext>
            </a:extLst>
          </p:cNvPr>
          <p:cNvSpPr/>
          <p:nvPr/>
        </p:nvSpPr>
        <p:spPr>
          <a:xfrm>
            <a:off x="1723794" y="3091078"/>
            <a:ext cx="243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b="1" baseline="30000" dirty="0">
                <a:solidFill>
                  <a:srgbClr val="C00000"/>
                </a:solidFill>
              </a:rPr>
              <a:t>*</a:t>
            </a:r>
            <a:endParaRPr lang="en-US" sz="1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4"/>
          <p:cNvSpPr txBox="1">
            <a:spLocks noGrp="1"/>
          </p:cNvSpPr>
          <p:nvPr>
            <p:ph type="subTitle" idx="1"/>
          </p:nvPr>
        </p:nvSpPr>
        <p:spPr>
          <a:xfrm>
            <a:off x="189441" y="207706"/>
            <a:ext cx="7425304" cy="8805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altLang="zh-CN" dirty="0">
                <a:solidFill>
                  <a:schemeClr val="accent1"/>
                </a:solidFill>
              </a:rPr>
              <a:t>FreeDOM:</a:t>
            </a:r>
            <a:r>
              <a:rPr lang="zh-CN" altLang="en-US" dirty="0">
                <a:solidFill>
                  <a:schemeClr val="accent1"/>
                </a:solidFill>
              </a:rPr>
              <a:t> </a:t>
            </a:r>
            <a:r>
              <a:rPr lang="en-US" altLang="zh-CN" dirty="0">
                <a:solidFill>
                  <a:schemeClr val="accent1"/>
                </a:solidFill>
              </a:rPr>
              <a:t>(2)</a:t>
            </a:r>
            <a:r>
              <a:rPr lang="zh-CN" altLang="en-US" dirty="0">
                <a:solidFill>
                  <a:schemeClr val="accent1"/>
                </a:solidFill>
              </a:rPr>
              <a:t> </a:t>
            </a:r>
            <a:r>
              <a:rPr lang="en-US" altLang="zh-CN" dirty="0">
                <a:solidFill>
                  <a:schemeClr val="accent1"/>
                </a:solidFill>
              </a:rPr>
              <a:t>Learning</a:t>
            </a:r>
            <a:r>
              <a:rPr lang="zh-CN" altLang="en-US" dirty="0">
                <a:solidFill>
                  <a:schemeClr val="accent1"/>
                </a:solidFill>
              </a:rPr>
              <a:t> </a:t>
            </a:r>
            <a:r>
              <a:rPr lang="en-US" altLang="zh-CN" dirty="0">
                <a:solidFill>
                  <a:schemeClr val="accent1"/>
                </a:solidFill>
              </a:rPr>
              <a:t>to</a:t>
            </a:r>
            <a:r>
              <a:rPr lang="zh-CN" altLang="en-US" dirty="0">
                <a:solidFill>
                  <a:schemeClr val="accent1"/>
                </a:solidFill>
              </a:rPr>
              <a:t> </a:t>
            </a:r>
            <a:r>
              <a:rPr lang="en-US" altLang="zh-CN" dirty="0">
                <a:solidFill>
                  <a:schemeClr val="accent1"/>
                </a:solidFill>
              </a:rPr>
              <a:t>encode</a:t>
            </a:r>
            <a:r>
              <a:rPr lang="zh-CN" altLang="en-US" dirty="0">
                <a:solidFill>
                  <a:schemeClr val="accent1"/>
                </a:solidFill>
              </a:rPr>
              <a:t> </a:t>
            </a:r>
            <a:r>
              <a:rPr lang="en-US" altLang="zh-CN" dirty="0">
                <a:solidFill>
                  <a:schemeClr val="accent1"/>
                </a:solidFill>
              </a:rPr>
              <a:t>dependency</a:t>
            </a:r>
          </a:p>
          <a:p>
            <a:pPr lvl="0"/>
            <a:r>
              <a:rPr lang="en-US" altLang="zh-CN" dirty="0">
                <a:solidFill>
                  <a:schemeClr val="accent1"/>
                </a:solidFill>
              </a:rPr>
              <a:t>via</a:t>
            </a:r>
            <a:r>
              <a:rPr lang="zh-CN" altLang="en-US" dirty="0">
                <a:solidFill>
                  <a:schemeClr val="accent1"/>
                </a:solidFill>
              </a:rPr>
              <a:t> </a:t>
            </a:r>
            <a:r>
              <a:rPr lang="en-US" altLang="zh-CN" dirty="0">
                <a:solidFill>
                  <a:schemeClr val="accent2"/>
                </a:solidFill>
              </a:rPr>
              <a:t>pair-wise</a:t>
            </a:r>
            <a:r>
              <a:rPr lang="zh-CN" altLang="en-US" dirty="0">
                <a:solidFill>
                  <a:schemeClr val="accent2"/>
                </a:solidFill>
              </a:rPr>
              <a:t> </a:t>
            </a:r>
            <a:r>
              <a:rPr lang="en-US" altLang="zh-CN" dirty="0">
                <a:solidFill>
                  <a:schemeClr val="accent2"/>
                </a:solidFill>
              </a:rPr>
              <a:t>modeling</a:t>
            </a:r>
            <a:r>
              <a:rPr lang="en-US" altLang="zh-CN" dirty="0">
                <a:solidFill>
                  <a:schemeClr val="accent1"/>
                </a:solidFill>
              </a:rPr>
              <a:t>!</a:t>
            </a:r>
            <a:endParaRPr lang="en" dirty="0">
              <a:solidFill>
                <a:schemeClr val="accent1"/>
              </a:solidFill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E71F54A0-F521-E14E-8F5F-7839F4D364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6356" y="1246847"/>
            <a:ext cx="5897979" cy="328959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DD70E3B-BB26-204F-BCD5-D11AF7899DC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83" b="13722"/>
          <a:stretch/>
        </p:blipFill>
        <p:spPr>
          <a:xfrm>
            <a:off x="3775093" y="2166619"/>
            <a:ext cx="1036412" cy="42672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F2C73A7-126F-9D42-8215-CD42715AFA52}"/>
              </a:ext>
            </a:extLst>
          </p:cNvPr>
          <p:cNvSpPr txBox="1"/>
          <p:nvPr/>
        </p:nvSpPr>
        <p:spPr>
          <a:xfrm>
            <a:off x="153881" y="1400452"/>
            <a:ext cx="28184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b="1" dirty="0"/>
              <a:t>XPath</a:t>
            </a:r>
            <a:r>
              <a:rPr lang="zh-CN" altLang="en-US" sz="1050" dirty="0"/>
              <a:t> </a:t>
            </a:r>
            <a:r>
              <a:rPr lang="en-US" altLang="zh-CN" sz="1050" dirty="0"/>
              <a:t>(i.e.,</a:t>
            </a:r>
            <a:r>
              <a:rPr lang="zh-CN" altLang="en-US" sz="1050" dirty="0"/>
              <a:t> </a:t>
            </a:r>
            <a:r>
              <a:rPr lang="en-US" altLang="zh-CN" sz="1050" dirty="0"/>
              <a:t>a</a:t>
            </a:r>
            <a:r>
              <a:rPr lang="zh-CN" altLang="en-US" sz="1050" dirty="0"/>
              <a:t> </a:t>
            </a:r>
            <a:r>
              <a:rPr lang="en-US" altLang="zh-CN" sz="1050" dirty="0"/>
              <a:t>sequence</a:t>
            </a:r>
            <a:r>
              <a:rPr lang="zh-CN" altLang="en-US" sz="1050" dirty="0"/>
              <a:t> </a:t>
            </a:r>
            <a:r>
              <a:rPr lang="en-US" altLang="zh-CN" sz="1050" dirty="0"/>
              <a:t>of</a:t>
            </a:r>
            <a:r>
              <a:rPr lang="zh-CN" altLang="en-US" sz="1050" dirty="0"/>
              <a:t> </a:t>
            </a:r>
            <a:r>
              <a:rPr lang="en-US" altLang="zh-CN" sz="1050" dirty="0"/>
              <a:t>html</a:t>
            </a:r>
            <a:r>
              <a:rPr lang="zh-CN" altLang="en-US" sz="1050" dirty="0"/>
              <a:t> </a:t>
            </a:r>
            <a:r>
              <a:rPr lang="en-US" altLang="zh-CN" sz="1050" dirty="0"/>
              <a:t>tags):</a:t>
            </a:r>
          </a:p>
          <a:p>
            <a:r>
              <a:rPr lang="en-US" sz="1050" dirty="0"/>
              <a:t>[“&lt;html&gt;”, “&lt;body&gt;”, “&lt;div&gt;”, “&lt;ul&gt;”, “&lt;li&gt;”].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F8920F8-440F-3941-942C-E0867566EF74}"/>
              </a:ext>
            </a:extLst>
          </p:cNvPr>
          <p:cNvSpPr txBox="1"/>
          <p:nvPr/>
        </p:nvSpPr>
        <p:spPr>
          <a:xfrm>
            <a:off x="153881" y="1917742"/>
            <a:ext cx="22477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b="1" dirty="0"/>
              <a:t>Position</a:t>
            </a:r>
            <a:r>
              <a:rPr lang="zh-CN" altLang="en-US" sz="1050" b="1" dirty="0"/>
              <a:t> </a:t>
            </a:r>
            <a:r>
              <a:rPr lang="en-US" altLang="zh-CN" sz="1050" b="1" dirty="0"/>
              <a:t>embedding:</a:t>
            </a:r>
            <a:r>
              <a:rPr lang="zh-CN" altLang="en-US" sz="1050" b="1" dirty="0"/>
              <a:t> </a:t>
            </a:r>
            <a:r>
              <a:rPr lang="en-US" altLang="zh-CN" sz="1050" dirty="0"/>
              <a:t>integer2vec</a:t>
            </a:r>
            <a:endParaRPr lang="en-US" altLang="zh-CN" sz="1050" b="1" dirty="0"/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A4033263-7B9F-CB49-B8F1-A8DA336975E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2314" t="3668" b="43695"/>
          <a:stretch/>
        </p:blipFill>
        <p:spPr>
          <a:xfrm>
            <a:off x="227961" y="2309867"/>
            <a:ext cx="2248133" cy="16660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36A47890-B8C7-A949-87D7-20EEF65A0177}"/>
              </a:ext>
            </a:extLst>
          </p:cNvPr>
          <p:cNvSpPr txBox="1"/>
          <p:nvPr/>
        </p:nvSpPr>
        <p:spPr>
          <a:xfrm>
            <a:off x="257640" y="3160020"/>
            <a:ext cx="1415839" cy="125894"/>
          </a:xfrm>
          <a:prstGeom prst="rect">
            <a:avLst/>
          </a:prstGeom>
          <a:solidFill>
            <a:schemeClr val="accent4">
              <a:alpha val="33000"/>
            </a:schemeClr>
          </a:solidFill>
        </p:spPr>
        <p:txBody>
          <a:bodyPr wrap="square" rtlCol="0">
            <a:spAutoFit/>
          </a:bodyPr>
          <a:lstStyle/>
          <a:p>
            <a:endParaRPr lang="en-US" sz="1200" b="1" dirty="0">
              <a:solidFill>
                <a:schemeClr val="accent4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6CE68F7-AC6E-104D-9B71-83190D7DBAA1}"/>
              </a:ext>
            </a:extLst>
          </p:cNvPr>
          <p:cNvSpPr txBox="1"/>
          <p:nvPr/>
        </p:nvSpPr>
        <p:spPr>
          <a:xfrm>
            <a:off x="257640" y="3625192"/>
            <a:ext cx="1356485" cy="87411"/>
          </a:xfrm>
          <a:prstGeom prst="rect">
            <a:avLst/>
          </a:prstGeom>
          <a:solidFill>
            <a:schemeClr val="accent5">
              <a:alpha val="33000"/>
            </a:schemeClr>
          </a:solidFill>
        </p:spPr>
        <p:txBody>
          <a:bodyPr wrap="square" rtlCol="0">
            <a:spAutoFit/>
          </a:bodyPr>
          <a:lstStyle/>
          <a:p>
            <a:endParaRPr lang="en-US" sz="1200" b="1" dirty="0">
              <a:solidFill>
                <a:schemeClr val="accent4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3772E58-146E-E445-924E-A5563911F0B7}"/>
              </a:ext>
            </a:extLst>
          </p:cNvPr>
          <p:cNvSpPr txBox="1"/>
          <p:nvPr/>
        </p:nvSpPr>
        <p:spPr>
          <a:xfrm>
            <a:off x="257640" y="3287699"/>
            <a:ext cx="1634280" cy="81819"/>
          </a:xfrm>
          <a:prstGeom prst="rect">
            <a:avLst/>
          </a:prstGeom>
          <a:solidFill>
            <a:schemeClr val="accent4">
              <a:alpha val="33000"/>
            </a:schemeClr>
          </a:solidFill>
        </p:spPr>
        <p:txBody>
          <a:bodyPr wrap="square" rtlCol="0">
            <a:spAutoFit/>
          </a:bodyPr>
          <a:lstStyle/>
          <a:p>
            <a:endParaRPr lang="en-US" sz="1200" b="1" dirty="0">
              <a:solidFill>
                <a:schemeClr val="accent4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94622F8-F4A1-D541-9A57-D6182C849753}"/>
              </a:ext>
            </a:extLst>
          </p:cNvPr>
          <p:cNvSpPr txBox="1"/>
          <p:nvPr/>
        </p:nvSpPr>
        <p:spPr>
          <a:xfrm>
            <a:off x="1618902" y="3054405"/>
            <a:ext cx="327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n</a:t>
            </a:r>
            <a:r>
              <a:rPr lang="en-US" altLang="zh-CN" sz="1200" baseline="-25000" dirty="0"/>
              <a:t>1</a:t>
            </a:r>
            <a:endParaRPr lang="en-US" sz="1200" baseline="-250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CCFB9B5-2FDA-1441-B466-7361267BBD34}"/>
              </a:ext>
            </a:extLst>
          </p:cNvPr>
          <p:cNvSpPr txBox="1"/>
          <p:nvPr/>
        </p:nvSpPr>
        <p:spPr>
          <a:xfrm>
            <a:off x="1833814" y="3183851"/>
            <a:ext cx="327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n</a:t>
            </a:r>
            <a:r>
              <a:rPr lang="en-US" altLang="zh-CN" sz="1200" baseline="-25000" dirty="0"/>
              <a:t>2</a:t>
            </a:r>
            <a:endParaRPr lang="en-US" sz="1200" baseline="-25000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E21A040-85A1-904E-84CC-FD2D0CC85A9D}"/>
              </a:ext>
            </a:extLst>
          </p:cNvPr>
          <p:cNvSpPr txBox="1"/>
          <p:nvPr/>
        </p:nvSpPr>
        <p:spPr>
          <a:xfrm>
            <a:off x="1556487" y="3519208"/>
            <a:ext cx="327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n</a:t>
            </a:r>
            <a:r>
              <a:rPr lang="en-US" altLang="zh-CN" sz="1200" baseline="-25000" dirty="0"/>
              <a:t>3</a:t>
            </a:r>
            <a:endParaRPr lang="en-US" sz="1200" baseline="-25000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EC4F9AB-565B-A645-BD76-2678D05B53AB}"/>
              </a:ext>
            </a:extLst>
          </p:cNvPr>
          <p:cNvSpPr txBox="1"/>
          <p:nvPr/>
        </p:nvSpPr>
        <p:spPr>
          <a:xfrm>
            <a:off x="403278" y="4053372"/>
            <a:ext cx="20104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Relation(n</a:t>
            </a:r>
            <a:r>
              <a:rPr lang="en-US" altLang="zh-CN" sz="1050" baseline="-25000" dirty="0"/>
              <a:t>1</a:t>
            </a:r>
            <a:r>
              <a:rPr lang="en-US" altLang="zh-CN" sz="1050" dirty="0"/>
              <a:t>,</a:t>
            </a:r>
            <a:r>
              <a:rPr lang="zh-CN" altLang="en-US" sz="1050" dirty="0"/>
              <a:t> </a:t>
            </a:r>
            <a:r>
              <a:rPr lang="en-US" altLang="zh-CN" sz="1050" dirty="0"/>
              <a:t>n</a:t>
            </a:r>
            <a:r>
              <a:rPr lang="en-US" altLang="zh-CN" sz="1050" baseline="-25000" dirty="0"/>
              <a:t>2</a:t>
            </a:r>
            <a:r>
              <a:rPr lang="en-US" altLang="zh-CN" sz="1050" dirty="0"/>
              <a:t>)</a:t>
            </a:r>
            <a:r>
              <a:rPr lang="zh-CN" altLang="en-US" sz="1050" dirty="0"/>
              <a:t> </a:t>
            </a:r>
            <a:r>
              <a:rPr lang="en-US" altLang="zh-CN" sz="1050" dirty="0"/>
              <a:t>=</a:t>
            </a:r>
            <a:r>
              <a:rPr lang="zh-CN" altLang="en-US" sz="1050" dirty="0"/>
              <a:t> </a:t>
            </a:r>
            <a:r>
              <a:rPr lang="en-US" altLang="zh-CN" sz="1050" b="1" dirty="0"/>
              <a:t>Value-Value</a:t>
            </a:r>
            <a:endParaRPr lang="en-US" sz="1050" b="1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4F39FD6-D197-6B44-8BB0-97C2CECF175D}"/>
              </a:ext>
            </a:extLst>
          </p:cNvPr>
          <p:cNvSpPr txBox="1"/>
          <p:nvPr/>
        </p:nvSpPr>
        <p:spPr>
          <a:xfrm>
            <a:off x="403280" y="4251375"/>
            <a:ext cx="198804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Relation(n</a:t>
            </a:r>
            <a:r>
              <a:rPr lang="en-US" altLang="zh-CN" sz="1050" baseline="-25000" dirty="0"/>
              <a:t>2</a:t>
            </a:r>
            <a:r>
              <a:rPr lang="en-US" altLang="zh-CN" sz="1050" dirty="0"/>
              <a:t>,</a:t>
            </a:r>
            <a:r>
              <a:rPr lang="zh-CN" altLang="en-US" sz="1050" dirty="0"/>
              <a:t> </a:t>
            </a:r>
            <a:r>
              <a:rPr lang="en-US" altLang="zh-CN" sz="1050" dirty="0"/>
              <a:t>n</a:t>
            </a:r>
            <a:r>
              <a:rPr lang="en-US" altLang="zh-CN" sz="1050" baseline="-25000" dirty="0"/>
              <a:t>3</a:t>
            </a:r>
            <a:r>
              <a:rPr lang="en-US" altLang="zh-CN" sz="1050" dirty="0"/>
              <a:t>)</a:t>
            </a:r>
            <a:r>
              <a:rPr lang="zh-CN" altLang="en-US" sz="1050" dirty="0"/>
              <a:t> </a:t>
            </a:r>
            <a:r>
              <a:rPr lang="en-US" altLang="zh-CN" sz="1050" dirty="0"/>
              <a:t>=</a:t>
            </a:r>
            <a:r>
              <a:rPr lang="zh-CN" altLang="en-US" sz="1050" dirty="0"/>
              <a:t> </a:t>
            </a:r>
            <a:r>
              <a:rPr lang="en-US" altLang="zh-CN" sz="1050" b="1" dirty="0"/>
              <a:t>Value-None</a:t>
            </a:r>
            <a:endParaRPr lang="en-US" sz="1050" b="1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842A342-AC55-5841-BC86-F27E4CF36C05}"/>
              </a:ext>
            </a:extLst>
          </p:cNvPr>
          <p:cNvSpPr txBox="1"/>
          <p:nvPr/>
        </p:nvSpPr>
        <p:spPr>
          <a:xfrm>
            <a:off x="403279" y="4443760"/>
            <a:ext cx="198804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Relation(n</a:t>
            </a:r>
            <a:r>
              <a:rPr lang="en-US" altLang="zh-CN" sz="1050" baseline="-25000" dirty="0"/>
              <a:t>3</a:t>
            </a:r>
            <a:r>
              <a:rPr lang="en-US" altLang="zh-CN" sz="1050" dirty="0"/>
              <a:t>,</a:t>
            </a:r>
            <a:r>
              <a:rPr lang="zh-CN" altLang="en-US" sz="1050" dirty="0"/>
              <a:t> </a:t>
            </a:r>
            <a:r>
              <a:rPr lang="en-US" altLang="zh-CN" sz="1050" dirty="0"/>
              <a:t>n</a:t>
            </a:r>
            <a:r>
              <a:rPr lang="en-US" altLang="zh-CN" sz="1050" baseline="-25000" dirty="0"/>
              <a:t>4</a:t>
            </a:r>
            <a:r>
              <a:rPr lang="en-US" altLang="zh-CN" sz="1050" dirty="0"/>
              <a:t>)</a:t>
            </a:r>
            <a:r>
              <a:rPr lang="zh-CN" altLang="en-US" sz="1050" dirty="0"/>
              <a:t> </a:t>
            </a:r>
            <a:r>
              <a:rPr lang="en-US" altLang="zh-CN" sz="1050" dirty="0"/>
              <a:t>=</a:t>
            </a:r>
            <a:r>
              <a:rPr lang="zh-CN" altLang="en-US" sz="1050" dirty="0"/>
              <a:t> </a:t>
            </a:r>
            <a:r>
              <a:rPr lang="en-US" altLang="zh-CN" sz="1050" b="1" dirty="0"/>
              <a:t>None-Value</a:t>
            </a:r>
            <a:endParaRPr lang="en-US" sz="1050" b="1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B46E18E-CEBD-DF49-B5C3-DBF431F8BBAD}"/>
              </a:ext>
            </a:extLst>
          </p:cNvPr>
          <p:cNvSpPr txBox="1"/>
          <p:nvPr/>
        </p:nvSpPr>
        <p:spPr>
          <a:xfrm>
            <a:off x="257641" y="3729909"/>
            <a:ext cx="716733" cy="87411"/>
          </a:xfrm>
          <a:prstGeom prst="rect">
            <a:avLst/>
          </a:prstGeom>
          <a:solidFill>
            <a:schemeClr val="accent6">
              <a:alpha val="33000"/>
            </a:schemeClr>
          </a:solidFill>
        </p:spPr>
        <p:txBody>
          <a:bodyPr wrap="square" rtlCol="0">
            <a:spAutoFit/>
          </a:bodyPr>
          <a:lstStyle/>
          <a:p>
            <a:endParaRPr lang="en-US" sz="1200" b="1" dirty="0">
              <a:solidFill>
                <a:schemeClr val="accent4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3712597-E42A-EB40-8EC9-9829DD709C6F}"/>
              </a:ext>
            </a:extLst>
          </p:cNvPr>
          <p:cNvSpPr txBox="1"/>
          <p:nvPr/>
        </p:nvSpPr>
        <p:spPr>
          <a:xfrm>
            <a:off x="259556" y="3813513"/>
            <a:ext cx="1474884" cy="104718"/>
          </a:xfrm>
          <a:prstGeom prst="rect">
            <a:avLst/>
          </a:prstGeom>
          <a:solidFill>
            <a:schemeClr val="accent5">
              <a:alpha val="33000"/>
            </a:schemeClr>
          </a:solidFill>
        </p:spPr>
        <p:txBody>
          <a:bodyPr wrap="square" rtlCol="0">
            <a:spAutoFit/>
          </a:bodyPr>
          <a:lstStyle/>
          <a:p>
            <a:endParaRPr lang="en-US" sz="1200" b="1" dirty="0">
              <a:solidFill>
                <a:schemeClr val="accent4"/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861E9BD-B745-F74D-B5B5-B1267556F66B}"/>
              </a:ext>
            </a:extLst>
          </p:cNvPr>
          <p:cNvSpPr txBox="1"/>
          <p:nvPr/>
        </p:nvSpPr>
        <p:spPr>
          <a:xfrm>
            <a:off x="896274" y="3620631"/>
            <a:ext cx="3273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/>
              <a:t>n</a:t>
            </a:r>
            <a:r>
              <a:rPr lang="en-US" altLang="zh-CN" sz="1100" baseline="-25000" dirty="0"/>
              <a:t>4</a:t>
            </a:r>
            <a:endParaRPr lang="en-US" sz="1100" baseline="-25000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C50C8ED-DC59-D945-AB81-09013B6DF38B}"/>
              </a:ext>
            </a:extLst>
          </p:cNvPr>
          <p:cNvSpPr txBox="1"/>
          <p:nvPr/>
        </p:nvSpPr>
        <p:spPr>
          <a:xfrm>
            <a:off x="1688956" y="3727372"/>
            <a:ext cx="327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n</a:t>
            </a:r>
            <a:r>
              <a:rPr lang="en-US" altLang="zh-CN" sz="1200" baseline="-25000" dirty="0"/>
              <a:t>5</a:t>
            </a:r>
            <a:endParaRPr lang="en-US" sz="1200" baseline="-25000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8104182-726F-D544-B879-FCDC4E8354D2}"/>
              </a:ext>
            </a:extLst>
          </p:cNvPr>
          <p:cNvSpPr txBox="1"/>
          <p:nvPr/>
        </p:nvSpPr>
        <p:spPr>
          <a:xfrm>
            <a:off x="403278" y="4645493"/>
            <a:ext cx="196560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Relation(n</a:t>
            </a:r>
            <a:r>
              <a:rPr lang="en-US" altLang="zh-CN" sz="1050" baseline="-25000" dirty="0"/>
              <a:t>3</a:t>
            </a:r>
            <a:r>
              <a:rPr lang="en-US" altLang="zh-CN" sz="1050" dirty="0"/>
              <a:t>,</a:t>
            </a:r>
            <a:r>
              <a:rPr lang="zh-CN" altLang="en-US" sz="1050" dirty="0"/>
              <a:t> </a:t>
            </a:r>
            <a:r>
              <a:rPr lang="en-US" altLang="zh-CN" sz="1050" dirty="0"/>
              <a:t>n</a:t>
            </a:r>
            <a:r>
              <a:rPr lang="en-US" altLang="zh-CN" sz="1050" baseline="-25000" dirty="0"/>
              <a:t>5</a:t>
            </a:r>
            <a:r>
              <a:rPr lang="en-US" altLang="zh-CN" sz="1050" dirty="0"/>
              <a:t>)</a:t>
            </a:r>
            <a:r>
              <a:rPr lang="zh-CN" altLang="en-US" sz="1050" dirty="0"/>
              <a:t> </a:t>
            </a:r>
            <a:r>
              <a:rPr lang="en-US" altLang="zh-CN" sz="1050" dirty="0"/>
              <a:t>=</a:t>
            </a:r>
            <a:r>
              <a:rPr lang="zh-CN" altLang="en-US" sz="1050" dirty="0"/>
              <a:t> </a:t>
            </a:r>
            <a:r>
              <a:rPr lang="en-US" altLang="zh-CN" sz="1050" b="1" dirty="0"/>
              <a:t>None-None</a:t>
            </a:r>
            <a:endParaRPr lang="en-US" sz="1050" b="1" dirty="0"/>
          </a:p>
        </p:txBody>
      </p:sp>
      <p:sp>
        <p:nvSpPr>
          <p:cNvPr id="39" name="Striped Right Arrow 38">
            <a:extLst>
              <a:ext uri="{FF2B5EF4-FFF2-40B4-BE49-F238E27FC236}">
                <a16:creationId xmlns:a16="http://schemas.microsoft.com/office/drawing/2014/main" id="{E3B58931-0881-CE48-891B-EFD573F02FA9}"/>
              </a:ext>
            </a:extLst>
          </p:cNvPr>
          <p:cNvSpPr/>
          <p:nvPr/>
        </p:nvSpPr>
        <p:spPr>
          <a:xfrm rot="5400000">
            <a:off x="4315678" y="4417645"/>
            <a:ext cx="374420" cy="29579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2C0791C-676A-3E46-9C7E-9BF99F92131A}"/>
              </a:ext>
            </a:extLst>
          </p:cNvPr>
          <p:cNvSpPr txBox="1"/>
          <p:nvPr/>
        </p:nvSpPr>
        <p:spPr>
          <a:xfrm>
            <a:off x="2798599" y="4745520"/>
            <a:ext cx="46698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Aggregating</a:t>
            </a:r>
            <a:r>
              <a:rPr lang="zh-CN" altLang="en-US" dirty="0"/>
              <a:t> </a:t>
            </a:r>
            <a:r>
              <a:rPr lang="en-US" altLang="zh-CN" dirty="0"/>
              <a:t>scores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node</a:t>
            </a:r>
            <a:r>
              <a:rPr lang="zh-CN" altLang="en-US" dirty="0"/>
              <a:t> </a:t>
            </a:r>
            <a:r>
              <a:rPr lang="en-US" altLang="zh-CN" dirty="0"/>
              <a:t>labeling</a:t>
            </a:r>
            <a:r>
              <a:rPr lang="zh-CN" altLang="en-US" dirty="0"/>
              <a:t> </a:t>
            </a:r>
            <a:r>
              <a:rPr lang="en-US" altLang="zh-CN" dirty="0"/>
              <a:t>(based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Stage</a:t>
            </a:r>
            <a:r>
              <a:rPr lang="zh-CN" altLang="en-US" dirty="0"/>
              <a:t> </a:t>
            </a:r>
            <a:r>
              <a:rPr lang="en-US" altLang="zh-CN" dirty="0"/>
              <a:t>1)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727088F-CF1C-AF4E-B766-E042542209F3}"/>
              </a:ext>
            </a:extLst>
          </p:cNvPr>
          <p:cNvSpPr txBox="1"/>
          <p:nvPr/>
        </p:nvSpPr>
        <p:spPr>
          <a:xfrm>
            <a:off x="8611482" y="4835723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9/14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895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62" grpId="0"/>
      <p:bldP spid="65" grpId="0" animBg="1"/>
      <p:bldP spid="66" grpId="0" animBg="1"/>
      <p:bldP spid="67" grpId="0" animBg="1"/>
      <p:bldP spid="34" grpId="0"/>
      <p:bldP spid="69" grpId="0"/>
      <p:bldP spid="71" grpId="0"/>
      <p:bldP spid="72" grpId="0"/>
      <p:bldP spid="74" grpId="0"/>
      <p:bldP spid="76" grpId="0"/>
      <p:bldP spid="77" grpId="0" animBg="1"/>
      <p:bldP spid="78" grpId="0" animBg="1"/>
      <p:bldP spid="84" grpId="0"/>
      <p:bldP spid="90" grpId="0"/>
      <p:bldP spid="91" grpId="0"/>
      <p:bldP spid="39" grpId="0" animBg="1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>
            <a:extLst>
              <a:ext uri="{FF2B5EF4-FFF2-40B4-BE49-F238E27FC236}">
                <a16:creationId xmlns:a16="http://schemas.microsoft.com/office/drawing/2014/main" id="{C4A832DD-302C-8049-8E94-5EA743906D45}"/>
              </a:ext>
            </a:extLst>
          </p:cNvPr>
          <p:cNvSpPr txBox="1">
            <a:spLocks/>
          </p:cNvSpPr>
          <p:nvPr/>
        </p:nvSpPr>
        <p:spPr>
          <a:xfrm>
            <a:off x="375189" y="245466"/>
            <a:ext cx="4445731" cy="517053"/>
          </a:xfrm>
          <a:prstGeom prst="rect">
            <a:avLst/>
          </a:prstGeom>
          <a:solidFill>
            <a:schemeClr val="accent6">
              <a:lumMod val="20000"/>
              <a:lumOff val="80000"/>
              <a:alpha val="33000"/>
            </a:schemeClr>
          </a:solidFill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1" i="0" u="none" strike="noStrike" cap="none">
                <a:solidFill>
                  <a:srgbClr val="4285F4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altLang="zh-CN" dirty="0"/>
              <a:t>Pre/Post-Processing</a:t>
            </a:r>
            <a:r>
              <a:rPr lang="zh-CN" altLang="en-US" dirty="0"/>
              <a:t> </a:t>
            </a:r>
            <a:r>
              <a:rPr lang="en-US" altLang="zh-CN" dirty="0"/>
              <a:t>Tricks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E48FC3-C866-3F46-91BB-C96FF817E33A}"/>
              </a:ext>
            </a:extLst>
          </p:cNvPr>
          <p:cNvSpPr txBox="1"/>
          <p:nvPr/>
        </p:nvSpPr>
        <p:spPr>
          <a:xfrm>
            <a:off x="375188" y="1143000"/>
            <a:ext cx="58833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altLang="zh-CN" sz="2000" dirty="0"/>
              <a:t>Too</a:t>
            </a:r>
            <a:r>
              <a:rPr lang="zh-CN" altLang="en-US" sz="2000" dirty="0"/>
              <a:t> </a:t>
            </a:r>
            <a:r>
              <a:rPr lang="en-US" altLang="zh-CN" sz="2000" dirty="0"/>
              <a:t>many</a:t>
            </a:r>
            <a:r>
              <a:rPr lang="zh-CN" altLang="en-US" sz="2000" dirty="0"/>
              <a:t> </a:t>
            </a:r>
            <a:r>
              <a:rPr lang="en-US" altLang="zh-CN" sz="2000" dirty="0"/>
              <a:t>nodes?</a:t>
            </a:r>
          </a:p>
          <a:p>
            <a:pPr marL="514350" indent="-514350">
              <a:buFont typeface="+mj-lt"/>
              <a:buAutoNum type="romanUcPeriod"/>
            </a:pPr>
            <a:endParaRPr lang="en-US" altLang="zh-CN" sz="2000" dirty="0"/>
          </a:p>
          <a:p>
            <a:pPr marL="514350" indent="-514350">
              <a:buFont typeface="+mj-lt"/>
              <a:buAutoNum type="romanUcPeriod"/>
            </a:pPr>
            <a:endParaRPr lang="en-US" altLang="zh-CN" sz="2000" dirty="0"/>
          </a:p>
          <a:p>
            <a:pPr marL="514350" indent="-514350">
              <a:buFont typeface="+mj-lt"/>
              <a:buAutoNum type="romanUcPeriod"/>
            </a:pPr>
            <a:endParaRPr lang="en-US" altLang="zh-CN" sz="2000" dirty="0"/>
          </a:p>
          <a:p>
            <a:pPr marL="514350" indent="-514350">
              <a:buFont typeface="+mj-lt"/>
              <a:buAutoNum type="romanUcPeriod"/>
            </a:pPr>
            <a:endParaRPr lang="en-US" altLang="zh-CN" sz="2000" dirty="0"/>
          </a:p>
          <a:p>
            <a:pPr marL="514350" indent="-514350">
              <a:buFont typeface="+mj-lt"/>
              <a:buAutoNum type="romanUcPeriod"/>
            </a:pPr>
            <a:r>
              <a:rPr lang="en-US" altLang="zh-CN" sz="2000" dirty="0"/>
              <a:t>Too</a:t>
            </a:r>
            <a:r>
              <a:rPr lang="zh-CN" altLang="en-US" sz="2000" dirty="0"/>
              <a:t> </a:t>
            </a:r>
            <a:r>
              <a:rPr lang="en-US" altLang="zh-CN" sz="2000" dirty="0"/>
              <a:t>many</a:t>
            </a:r>
            <a:r>
              <a:rPr lang="zh-CN" altLang="en-US" sz="2000" dirty="0"/>
              <a:t> </a:t>
            </a:r>
            <a:r>
              <a:rPr lang="en-US" altLang="zh-CN" sz="2000" dirty="0"/>
              <a:t>node-pairs?</a:t>
            </a:r>
          </a:p>
          <a:p>
            <a:pPr marL="514350" indent="-514350">
              <a:buFont typeface="+mj-lt"/>
              <a:buAutoNum type="romanUcPeriod"/>
            </a:pPr>
            <a:endParaRPr lang="en-US" altLang="zh-CN" sz="2000" dirty="0"/>
          </a:p>
          <a:p>
            <a:pPr marL="514350" indent="-514350">
              <a:buFont typeface="+mj-lt"/>
              <a:buAutoNum type="romanUcPeriod"/>
            </a:pPr>
            <a:endParaRPr lang="en-US" altLang="zh-CN" sz="2000" dirty="0"/>
          </a:p>
          <a:p>
            <a:pPr marL="514350" indent="-514350">
              <a:buFont typeface="+mj-lt"/>
              <a:buAutoNum type="romanUcPeriod"/>
            </a:pPr>
            <a:endParaRPr lang="en-US" altLang="zh-CN" sz="2000" dirty="0"/>
          </a:p>
          <a:p>
            <a:pPr marL="514350" indent="-514350">
              <a:buFont typeface="+mj-lt"/>
              <a:buAutoNum type="romanUcPeriod"/>
            </a:pPr>
            <a:r>
              <a:rPr lang="en-US" altLang="zh-CN" sz="2000" dirty="0"/>
              <a:t>Site-level</a:t>
            </a:r>
            <a:r>
              <a:rPr lang="zh-CN" altLang="en-US" sz="2000" dirty="0"/>
              <a:t> </a:t>
            </a:r>
            <a:r>
              <a:rPr lang="en-US" altLang="zh-CN" sz="2000" dirty="0"/>
              <a:t>constraints?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159F13-4826-304C-A9EF-5B9A341EDE51}"/>
              </a:ext>
            </a:extLst>
          </p:cNvPr>
          <p:cNvSpPr/>
          <p:nvPr/>
        </p:nvSpPr>
        <p:spPr>
          <a:xfrm>
            <a:off x="920870" y="1617643"/>
            <a:ext cx="41942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Variable nodes </a:t>
            </a:r>
            <a:r>
              <a:rPr lang="en-US" dirty="0"/>
              <a:t>(with the same XPath) have </a:t>
            </a:r>
            <a:r>
              <a:rPr lang="en-US" dirty="0">
                <a:solidFill>
                  <a:schemeClr val="accent2"/>
                </a:solidFill>
              </a:rPr>
              <a:t>di</a:t>
            </a:r>
            <a:r>
              <a:rPr lang="en-US" altLang="zh-CN" dirty="0">
                <a:solidFill>
                  <a:schemeClr val="accent2"/>
                </a:solidFill>
              </a:rPr>
              <a:t>ff</a:t>
            </a:r>
            <a:r>
              <a:rPr lang="en-US" dirty="0">
                <a:solidFill>
                  <a:schemeClr val="accent2"/>
                </a:solidFill>
              </a:rPr>
              <a:t>erent contents across di</a:t>
            </a:r>
            <a:r>
              <a:rPr lang="en-US" altLang="zh-CN" dirty="0">
                <a:solidFill>
                  <a:schemeClr val="accent2"/>
                </a:solidFill>
              </a:rPr>
              <a:t>ff</a:t>
            </a:r>
            <a:r>
              <a:rPr lang="en-US" dirty="0">
                <a:solidFill>
                  <a:schemeClr val="accent2"/>
                </a:solidFill>
              </a:rPr>
              <a:t>erent pages</a:t>
            </a:r>
            <a:r>
              <a:rPr lang="en-US" altLang="zh-CN" dirty="0"/>
              <a:t>.</a:t>
            </a:r>
            <a:r>
              <a:rPr lang="zh-CN" altLang="en-US" dirty="0"/>
              <a:t> </a:t>
            </a:r>
            <a:r>
              <a:rPr lang="en-US" dirty="0"/>
              <a:t>Thus, we can ignore nodes that are </a:t>
            </a:r>
            <a:r>
              <a:rPr lang="en-US" dirty="0">
                <a:solidFill>
                  <a:schemeClr val="accent4"/>
                </a:solidFill>
              </a:rPr>
              <a:t>common boilerplate, such as navigation bars, headers, footers</a:t>
            </a:r>
            <a:r>
              <a:rPr lang="en-US" dirty="0"/>
              <a:t>, etc.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323BDC-CEA5-4040-AABE-4979947209E4}"/>
              </a:ext>
            </a:extLst>
          </p:cNvPr>
          <p:cNvSpPr/>
          <p:nvPr/>
        </p:nvSpPr>
        <p:spPr>
          <a:xfrm>
            <a:off x="920870" y="3100209"/>
            <a:ext cx="39647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accent2"/>
                </a:solidFill>
              </a:rPr>
              <a:t>Uncertain</a:t>
            </a:r>
            <a:r>
              <a:rPr lang="zh-CN" altLang="en-US" b="1" dirty="0">
                <a:solidFill>
                  <a:schemeClr val="accent2"/>
                </a:solidFill>
              </a:rPr>
              <a:t> </a:t>
            </a:r>
            <a:r>
              <a:rPr lang="en-US" altLang="zh-CN" b="1" dirty="0">
                <a:solidFill>
                  <a:schemeClr val="accent2"/>
                </a:solidFill>
              </a:rPr>
              <a:t>fields.</a:t>
            </a:r>
            <a:r>
              <a:rPr lang="zh-CN" altLang="en-US" b="1" dirty="0">
                <a:solidFill>
                  <a:schemeClr val="accent2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We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can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only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look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at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the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node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pairs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about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the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most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plausible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b="1" i="1" dirty="0">
                <a:solidFill>
                  <a:schemeClr val="tx1"/>
                </a:solidFill>
                <a:latin typeface="+mj-lt"/>
                <a:cs typeface="APPLE CHANCERY" panose="03020702040506060504" pitchFamily="66" charset="-79"/>
              </a:rPr>
              <a:t>m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nodes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that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are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ranked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top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by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the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accent2"/>
                </a:solidFill>
              </a:rPr>
              <a:t>first-stage</a:t>
            </a:r>
            <a:r>
              <a:rPr lang="zh-CN" altLang="en-US" dirty="0">
                <a:solidFill>
                  <a:schemeClr val="accent2"/>
                </a:solidFill>
              </a:rPr>
              <a:t> </a:t>
            </a:r>
            <a:r>
              <a:rPr lang="en-US" altLang="zh-CN" dirty="0">
                <a:solidFill>
                  <a:schemeClr val="accent2"/>
                </a:solidFill>
              </a:rPr>
              <a:t>node</a:t>
            </a:r>
            <a:r>
              <a:rPr lang="zh-CN" altLang="en-US" dirty="0">
                <a:solidFill>
                  <a:schemeClr val="accent2"/>
                </a:solidFill>
              </a:rPr>
              <a:t> </a:t>
            </a:r>
            <a:r>
              <a:rPr lang="en-US" altLang="zh-CN" dirty="0">
                <a:solidFill>
                  <a:schemeClr val="accent2"/>
                </a:solidFill>
              </a:rPr>
              <a:t>classifier</a:t>
            </a:r>
            <a:r>
              <a:rPr lang="en-US" altLang="zh-CN" dirty="0">
                <a:solidFill>
                  <a:schemeClr val="tx1"/>
                </a:solidFill>
              </a:rPr>
              <a:t>.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5506C3-DA43-3F4A-A745-B729C82C79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6906"/>
          <a:stretch/>
        </p:blipFill>
        <p:spPr>
          <a:xfrm>
            <a:off x="5309934" y="939644"/>
            <a:ext cx="3715713" cy="18726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2" descr="USC Viterbi School (@USCViterbi) | Twitter">
            <a:extLst>
              <a:ext uri="{FF2B5EF4-FFF2-40B4-BE49-F238E27FC236}">
                <a16:creationId xmlns:a16="http://schemas.microsoft.com/office/drawing/2014/main" id="{D1C13192-D936-CA4C-9C15-0B0C281CB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171" y="1005077"/>
            <a:ext cx="765037" cy="74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7C784BD-6506-484D-B86C-990AA0AEBE81}"/>
              </a:ext>
            </a:extLst>
          </p:cNvPr>
          <p:cNvSpPr txBox="1"/>
          <p:nvPr/>
        </p:nvSpPr>
        <p:spPr>
          <a:xfrm>
            <a:off x="5316232" y="2171122"/>
            <a:ext cx="303075" cy="204586"/>
          </a:xfrm>
          <a:prstGeom prst="rect">
            <a:avLst/>
          </a:prstGeom>
          <a:solidFill>
            <a:schemeClr val="accent4">
              <a:alpha val="33000"/>
            </a:schemeClr>
          </a:solidFill>
        </p:spPr>
        <p:txBody>
          <a:bodyPr wrap="square" rtlCol="0">
            <a:spAutoFit/>
          </a:bodyPr>
          <a:lstStyle/>
          <a:p>
            <a:endParaRPr lang="en-US" sz="1200" b="1" dirty="0">
              <a:solidFill>
                <a:schemeClr val="accent4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11EAE1-8ABB-8342-8670-9B52DCDC5612}"/>
              </a:ext>
            </a:extLst>
          </p:cNvPr>
          <p:cNvSpPr txBox="1"/>
          <p:nvPr/>
        </p:nvSpPr>
        <p:spPr>
          <a:xfrm>
            <a:off x="5760370" y="1890110"/>
            <a:ext cx="2836053" cy="156657"/>
          </a:xfrm>
          <a:prstGeom prst="rect">
            <a:avLst/>
          </a:prstGeom>
          <a:solidFill>
            <a:schemeClr val="accent4">
              <a:alpha val="33000"/>
            </a:schemeClr>
          </a:solidFill>
        </p:spPr>
        <p:txBody>
          <a:bodyPr wrap="square" rtlCol="0">
            <a:spAutoFit/>
          </a:bodyPr>
          <a:lstStyle/>
          <a:p>
            <a:endParaRPr lang="en-US" sz="1200" b="1" dirty="0">
              <a:solidFill>
                <a:schemeClr val="accent4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C6CBBA-9311-AC4B-95BE-BCB10E5B501C}"/>
              </a:ext>
            </a:extLst>
          </p:cNvPr>
          <p:cNvSpPr txBox="1"/>
          <p:nvPr/>
        </p:nvSpPr>
        <p:spPr>
          <a:xfrm>
            <a:off x="5331198" y="2410277"/>
            <a:ext cx="183886" cy="147523"/>
          </a:xfrm>
          <a:prstGeom prst="rect">
            <a:avLst/>
          </a:prstGeom>
          <a:solidFill>
            <a:schemeClr val="accent4">
              <a:alpha val="33000"/>
            </a:schemeClr>
          </a:solidFill>
        </p:spPr>
        <p:txBody>
          <a:bodyPr wrap="square" rtlCol="0">
            <a:spAutoFit/>
          </a:bodyPr>
          <a:lstStyle/>
          <a:p>
            <a:endParaRPr lang="en-US" sz="1200" b="1" dirty="0">
              <a:solidFill>
                <a:schemeClr val="accent4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AFA092-AB14-FD43-91B2-E6E848C95066}"/>
              </a:ext>
            </a:extLst>
          </p:cNvPr>
          <p:cNvSpPr txBox="1"/>
          <p:nvPr/>
        </p:nvSpPr>
        <p:spPr>
          <a:xfrm>
            <a:off x="5331198" y="2558975"/>
            <a:ext cx="329624" cy="147523"/>
          </a:xfrm>
          <a:prstGeom prst="rect">
            <a:avLst/>
          </a:prstGeom>
          <a:solidFill>
            <a:schemeClr val="accent4">
              <a:alpha val="22000"/>
            </a:schemeClr>
          </a:solidFill>
        </p:spPr>
        <p:txBody>
          <a:bodyPr wrap="square" rtlCol="0">
            <a:spAutoFit/>
          </a:bodyPr>
          <a:lstStyle/>
          <a:p>
            <a:endParaRPr lang="en-US" sz="1200" b="1" dirty="0">
              <a:solidFill>
                <a:schemeClr val="accent4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689C2A-7F11-B642-8B81-DA32368E3E57}"/>
              </a:ext>
            </a:extLst>
          </p:cNvPr>
          <p:cNvSpPr txBox="1"/>
          <p:nvPr/>
        </p:nvSpPr>
        <p:spPr>
          <a:xfrm>
            <a:off x="5324864" y="2632736"/>
            <a:ext cx="533676" cy="123453"/>
          </a:xfrm>
          <a:prstGeom prst="rect">
            <a:avLst/>
          </a:prstGeom>
          <a:solidFill>
            <a:schemeClr val="accent4">
              <a:alpha val="33000"/>
            </a:schemeClr>
          </a:solidFill>
        </p:spPr>
        <p:txBody>
          <a:bodyPr wrap="square" rtlCol="0">
            <a:spAutoFit/>
          </a:bodyPr>
          <a:lstStyle/>
          <a:p>
            <a:endParaRPr lang="en-US" sz="1200" b="1" dirty="0">
              <a:solidFill>
                <a:schemeClr val="accent4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6EE0BDC-8165-794E-947A-675CC9562C0B}"/>
              </a:ext>
            </a:extLst>
          </p:cNvPr>
          <p:cNvCxnSpPr>
            <a:cxnSpLocks/>
          </p:cNvCxnSpPr>
          <p:nvPr/>
        </p:nvCxnSpPr>
        <p:spPr>
          <a:xfrm flipH="1">
            <a:off x="4667694" y="2222204"/>
            <a:ext cx="6422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7B3223DB-EB02-4948-8F34-E4AD7706E0A9}"/>
              </a:ext>
            </a:extLst>
          </p:cNvPr>
          <p:cNvSpPr/>
          <p:nvPr/>
        </p:nvSpPr>
        <p:spPr>
          <a:xfrm>
            <a:off x="920870" y="4266740"/>
            <a:ext cx="39647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accent2"/>
                </a:solidFill>
              </a:rPr>
              <a:t>Majority</a:t>
            </a:r>
            <a:r>
              <a:rPr lang="zh-CN" altLang="en-US" b="1" dirty="0">
                <a:solidFill>
                  <a:schemeClr val="accent2"/>
                </a:solidFill>
              </a:rPr>
              <a:t> </a:t>
            </a:r>
            <a:r>
              <a:rPr lang="en-US" altLang="zh-CN" b="1" dirty="0">
                <a:solidFill>
                  <a:schemeClr val="accent2"/>
                </a:solidFill>
              </a:rPr>
              <a:t>voting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XPath-Fields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patterns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within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each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site,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for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accent2"/>
                </a:solidFill>
              </a:rPr>
              <a:t>avoiding</a:t>
            </a:r>
            <a:r>
              <a:rPr lang="zh-CN" altLang="en-US" dirty="0">
                <a:solidFill>
                  <a:schemeClr val="accent2"/>
                </a:solidFill>
              </a:rPr>
              <a:t> </a:t>
            </a:r>
            <a:r>
              <a:rPr lang="en-US" altLang="zh-CN" dirty="0">
                <a:solidFill>
                  <a:schemeClr val="accent2"/>
                </a:solidFill>
              </a:rPr>
              <a:t>outlier</a:t>
            </a:r>
            <a:r>
              <a:rPr lang="zh-CN" altLang="en-US" dirty="0">
                <a:solidFill>
                  <a:schemeClr val="accent2"/>
                </a:solidFill>
              </a:rPr>
              <a:t> </a:t>
            </a:r>
            <a:r>
              <a:rPr lang="en-US" altLang="zh-CN" dirty="0">
                <a:solidFill>
                  <a:schemeClr val="accent2"/>
                </a:solidFill>
              </a:rPr>
              <a:t>predictions.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CAE54C0-918C-EB4D-B703-F13C73A71107}"/>
              </a:ext>
            </a:extLst>
          </p:cNvPr>
          <p:cNvSpPr txBox="1"/>
          <p:nvPr/>
        </p:nvSpPr>
        <p:spPr>
          <a:xfrm>
            <a:off x="8512932" y="4835723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10/14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070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6B493EB0-F345-2149-8B38-220DAC6661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Ex</a:t>
            </a:r>
            <a:r>
              <a:rPr lang="en-US" altLang="zh-CN" dirty="0"/>
              <a:t>periment</a:t>
            </a:r>
            <a:r>
              <a:rPr lang="zh-CN" altLang="en-US" dirty="0"/>
              <a:t> </a:t>
            </a:r>
            <a:r>
              <a:rPr lang="en-US" altLang="zh-CN" dirty="0"/>
              <a:t>Set</a:t>
            </a:r>
            <a:r>
              <a:rPr lang="zh-CN" altLang="en-US" dirty="0"/>
              <a:t> </a:t>
            </a:r>
            <a:r>
              <a:rPr lang="en-US" altLang="zh-CN" dirty="0"/>
              <a:t>Up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5996B0-7649-5C43-BDE2-C6713D50D6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094" y="1390182"/>
            <a:ext cx="6532802" cy="22567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C0F4E6-24DC-444A-AAB9-2EF15937E7A6}"/>
              </a:ext>
            </a:extLst>
          </p:cNvPr>
          <p:cNvSpPr txBox="1"/>
          <p:nvPr/>
        </p:nvSpPr>
        <p:spPr>
          <a:xfrm>
            <a:off x="1124718" y="3592760"/>
            <a:ext cx="6050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The</a:t>
            </a:r>
            <a:r>
              <a:rPr lang="zh-CN" altLang="en-US" b="1" dirty="0"/>
              <a:t> </a:t>
            </a:r>
            <a:r>
              <a:rPr lang="en-US" altLang="zh-CN" b="1" dirty="0"/>
              <a:t>statistics</a:t>
            </a:r>
            <a:r>
              <a:rPr lang="zh-CN" altLang="en-US" b="1" dirty="0"/>
              <a:t> </a:t>
            </a:r>
            <a:r>
              <a:rPr lang="en-US" altLang="zh-CN" b="1" dirty="0"/>
              <a:t>of</a:t>
            </a:r>
            <a:r>
              <a:rPr lang="zh-CN" altLang="en-US" b="1" dirty="0"/>
              <a:t> </a:t>
            </a:r>
            <a:r>
              <a:rPr lang="en-US" altLang="zh-CN" b="1" dirty="0"/>
              <a:t>the</a:t>
            </a:r>
            <a:r>
              <a:rPr lang="zh-CN" altLang="en-US" b="1" dirty="0"/>
              <a:t> </a:t>
            </a:r>
            <a:r>
              <a:rPr lang="en-US" altLang="zh-CN" b="1" dirty="0"/>
              <a:t>SWDE</a:t>
            </a:r>
            <a:r>
              <a:rPr lang="zh-CN" altLang="en-US" b="1" dirty="0"/>
              <a:t> </a:t>
            </a:r>
            <a:r>
              <a:rPr lang="en-US" altLang="zh-CN" b="1" dirty="0"/>
              <a:t>dataset</a:t>
            </a:r>
            <a:r>
              <a:rPr lang="zh-CN" altLang="en-US" b="1" dirty="0"/>
              <a:t> </a:t>
            </a:r>
            <a:r>
              <a:rPr lang="en-US" altLang="zh-CN" b="1" dirty="0"/>
              <a:t>(Hao</a:t>
            </a:r>
            <a:r>
              <a:rPr lang="zh-CN" altLang="en-US" b="1" dirty="0"/>
              <a:t> </a:t>
            </a:r>
            <a:r>
              <a:rPr lang="en-US" altLang="zh-CN" b="1" dirty="0"/>
              <a:t>et</a:t>
            </a:r>
            <a:r>
              <a:rPr lang="zh-CN" altLang="en-US" b="1" dirty="0"/>
              <a:t> </a:t>
            </a:r>
            <a:r>
              <a:rPr lang="en-US" altLang="zh-CN" b="1" dirty="0"/>
              <a:t>al.</a:t>
            </a:r>
            <a:r>
              <a:rPr lang="zh-CN" altLang="en-US" b="1" dirty="0"/>
              <a:t> </a:t>
            </a:r>
            <a:r>
              <a:rPr lang="en-US" altLang="zh-CN" b="1" dirty="0"/>
              <a:t>in</a:t>
            </a:r>
            <a:r>
              <a:rPr lang="zh-CN" altLang="en-US" b="1" dirty="0"/>
              <a:t> </a:t>
            </a:r>
            <a:r>
              <a:rPr lang="en-US" altLang="zh-CN" b="1" dirty="0"/>
              <a:t>Proc.</a:t>
            </a:r>
            <a:r>
              <a:rPr lang="zh-CN" altLang="en-US" b="1" dirty="0"/>
              <a:t> </a:t>
            </a:r>
            <a:r>
              <a:rPr lang="en-US" altLang="zh-CN" b="1" dirty="0"/>
              <a:t>of</a:t>
            </a:r>
            <a:r>
              <a:rPr lang="zh-CN" altLang="en-US" b="1" dirty="0"/>
              <a:t> </a:t>
            </a:r>
            <a:r>
              <a:rPr lang="en-US" altLang="zh-CN" b="1" dirty="0"/>
              <a:t>SIGIR</a:t>
            </a:r>
            <a:r>
              <a:rPr lang="zh-CN" altLang="en-US" b="1" dirty="0"/>
              <a:t> </a:t>
            </a:r>
            <a:r>
              <a:rPr lang="en-US" altLang="zh-CN" b="1" dirty="0"/>
              <a:t>2011).</a:t>
            </a: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E38488-AE44-294C-AE1B-5BC51AD2B823}"/>
              </a:ext>
            </a:extLst>
          </p:cNvPr>
          <p:cNvSpPr txBox="1"/>
          <p:nvPr/>
        </p:nvSpPr>
        <p:spPr>
          <a:xfrm>
            <a:off x="1124718" y="4070763"/>
            <a:ext cx="54184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accent2"/>
                </a:solidFill>
              </a:rPr>
              <a:t>K</a:t>
            </a:r>
            <a:r>
              <a:rPr lang="zh-CN" altLang="en-US" sz="1800" dirty="0">
                <a:solidFill>
                  <a:schemeClr val="accent2"/>
                </a:solidFill>
              </a:rPr>
              <a:t> </a:t>
            </a:r>
            <a:r>
              <a:rPr lang="en-US" altLang="zh-CN" sz="1800" dirty="0">
                <a:solidFill>
                  <a:schemeClr val="accent2"/>
                </a:solidFill>
              </a:rPr>
              <a:t>for</a:t>
            </a:r>
            <a:r>
              <a:rPr lang="zh-CN" altLang="en-US" sz="1800" dirty="0">
                <a:solidFill>
                  <a:schemeClr val="accent2"/>
                </a:solidFill>
              </a:rPr>
              <a:t> </a:t>
            </a:r>
            <a:r>
              <a:rPr lang="en-US" altLang="zh-CN" sz="1800" dirty="0">
                <a:solidFill>
                  <a:schemeClr val="accent2"/>
                </a:solidFill>
              </a:rPr>
              <a:t>training</a:t>
            </a:r>
            <a:r>
              <a:rPr lang="zh-CN" altLang="en-US" sz="1800" dirty="0">
                <a:solidFill>
                  <a:schemeClr val="accent2"/>
                </a:solidFill>
              </a:rPr>
              <a:t> </a:t>
            </a:r>
            <a:r>
              <a:rPr lang="en-US" altLang="zh-CN" sz="1800" dirty="0">
                <a:solidFill>
                  <a:schemeClr val="accent2"/>
                </a:solidFill>
              </a:rPr>
              <a:t>(i.e.,</a:t>
            </a:r>
            <a:r>
              <a:rPr lang="zh-CN" altLang="en-US" sz="1800" dirty="0">
                <a:solidFill>
                  <a:schemeClr val="accent2"/>
                </a:solidFill>
              </a:rPr>
              <a:t> </a:t>
            </a:r>
            <a:r>
              <a:rPr lang="en-US" altLang="zh-CN" sz="1800" dirty="0">
                <a:solidFill>
                  <a:schemeClr val="accent2"/>
                </a:solidFill>
              </a:rPr>
              <a:t>seed</a:t>
            </a:r>
            <a:r>
              <a:rPr lang="zh-CN" altLang="en-US" sz="1800" dirty="0">
                <a:solidFill>
                  <a:schemeClr val="accent2"/>
                </a:solidFill>
              </a:rPr>
              <a:t> </a:t>
            </a:r>
            <a:r>
              <a:rPr lang="en-US" altLang="zh-CN" sz="1800" dirty="0">
                <a:solidFill>
                  <a:schemeClr val="accent2"/>
                </a:solidFill>
              </a:rPr>
              <a:t>source</a:t>
            </a:r>
            <a:r>
              <a:rPr lang="zh-CN" altLang="en-US" sz="1800" dirty="0">
                <a:solidFill>
                  <a:schemeClr val="accent2"/>
                </a:solidFill>
              </a:rPr>
              <a:t> </a:t>
            </a:r>
            <a:r>
              <a:rPr lang="en-US" altLang="zh-CN" sz="1800" dirty="0">
                <a:solidFill>
                  <a:schemeClr val="accent2"/>
                </a:solidFill>
              </a:rPr>
              <a:t>sites)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accent2"/>
                </a:solidFill>
              </a:rPr>
              <a:t>10-K</a:t>
            </a:r>
            <a:r>
              <a:rPr lang="zh-CN" altLang="en-US" sz="1800" dirty="0">
                <a:solidFill>
                  <a:schemeClr val="accent2"/>
                </a:solidFill>
              </a:rPr>
              <a:t> </a:t>
            </a:r>
            <a:r>
              <a:rPr lang="en-US" altLang="zh-CN" sz="1800" dirty="0">
                <a:solidFill>
                  <a:schemeClr val="accent2"/>
                </a:solidFill>
              </a:rPr>
              <a:t>for</a:t>
            </a:r>
            <a:r>
              <a:rPr lang="zh-CN" altLang="en-US" sz="1800" dirty="0">
                <a:solidFill>
                  <a:schemeClr val="accent2"/>
                </a:solidFill>
              </a:rPr>
              <a:t> </a:t>
            </a:r>
            <a:r>
              <a:rPr lang="en-US" altLang="zh-CN" sz="1800" dirty="0">
                <a:solidFill>
                  <a:schemeClr val="accent2"/>
                </a:solidFill>
              </a:rPr>
              <a:t>test</a:t>
            </a:r>
            <a:r>
              <a:rPr lang="zh-CN" altLang="en-US" sz="1800" dirty="0">
                <a:solidFill>
                  <a:schemeClr val="accent2"/>
                </a:solidFill>
              </a:rPr>
              <a:t> </a:t>
            </a:r>
            <a:r>
              <a:rPr lang="en-US" altLang="zh-CN" sz="1800" dirty="0">
                <a:solidFill>
                  <a:schemeClr val="accent2"/>
                </a:solidFill>
              </a:rPr>
              <a:t>(i.e.,</a:t>
            </a:r>
            <a:r>
              <a:rPr lang="zh-CN" altLang="en-US" sz="1800" dirty="0">
                <a:solidFill>
                  <a:schemeClr val="accent2"/>
                </a:solidFill>
              </a:rPr>
              <a:t> </a:t>
            </a:r>
            <a:r>
              <a:rPr lang="en-US" altLang="zh-CN" sz="1800" dirty="0">
                <a:solidFill>
                  <a:schemeClr val="accent2"/>
                </a:solidFill>
              </a:rPr>
              <a:t>target</a:t>
            </a:r>
            <a:r>
              <a:rPr lang="zh-CN" altLang="en-US" sz="1800" dirty="0">
                <a:solidFill>
                  <a:schemeClr val="accent2"/>
                </a:solidFill>
              </a:rPr>
              <a:t> </a:t>
            </a:r>
            <a:r>
              <a:rPr lang="en-US" altLang="zh-CN" sz="1800" dirty="0">
                <a:solidFill>
                  <a:schemeClr val="accent2"/>
                </a:solidFill>
              </a:rPr>
              <a:t>sites)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accent2"/>
                </a:solidFill>
              </a:rPr>
              <a:t>10</a:t>
            </a:r>
            <a:r>
              <a:rPr lang="zh-CN" altLang="en-US" sz="1800" dirty="0">
                <a:solidFill>
                  <a:schemeClr val="accent2"/>
                </a:solidFill>
              </a:rPr>
              <a:t> </a:t>
            </a:r>
            <a:r>
              <a:rPr lang="en-US" altLang="zh-CN" sz="1800" dirty="0">
                <a:solidFill>
                  <a:schemeClr val="accent2"/>
                </a:solidFill>
              </a:rPr>
              <a:t>cyclic permutations</a:t>
            </a:r>
            <a:r>
              <a:rPr lang="zh-CN" altLang="en-US" sz="1800" dirty="0">
                <a:solidFill>
                  <a:schemeClr val="accent2"/>
                </a:solidFill>
              </a:rPr>
              <a:t> </a:t>
            </a:r>
            <a:r>
              <a:rPr lang="en-US" altLang="zh-CN" sz="1800" dirty="0">
                <a:solidFill>
                  <a:schemeClr val="accent2"/>
                </a:solidFill>
                <a:sym typeface="Wingdings" pitchFamily="2" charset="2"/>
              </a:rPr>
              <a:t></a:t>
            </a:r>
            <a:r>
              <a:rPr lang="zh-CN" altLang="en-US" sz="1800" dirty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en-US" altLang="zh-CN" sz="1800" dirty="0">
                <a:solidFill>
                  <a:schemeClr val="accent2"/>
                </a:solidFill>
                <a:sym typeface="Wingdings" pitchFamily="2" charset="2"/>
              </a:rPr>
              <a:t>Average</a:t>
            </a:r>
            <a:r>
              <a:rPr lang="zh-CN" altLang="en-US" sz="1800" dirty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en-US" altLang="zh-CN" sz="1800" dirty="0">
                <a:solidFill>
                  <a:schemeClr val="accent2"/>
                </a:solidFill>
                <a:sym typeface="Wingdings" pitchFamily="2" charset="2"/>
              </a:rPr>
              <a:t>Performance</a:t>
            </a:r>
          </a:p>
          <a:p>
            <a:pPr lvl="4"/>
            <a:endParaRPr lang="en-US" sz="1800" dirty="0">
              <a:solidFill>
                <a:schemeClr val="accent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4B9BFE-E79F-4049-B795-0A8EE2881BCE}"/>
              </a:ext>
            </a:extLst>
          </p:cNvPr>
          <p:cNvSpPr txBox="1"/>
          <p:nvPr/>
        </p:nvSpPr>
        <p:spPr>
          <a:xfrm>
            <a:off x="8512932" y="4835723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11/14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147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21896592-3525-6044-890D-6007FE321F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2188" y="430512"/>
            <a:ext cx="6848100" cy="609300"/>
          </a:xfrm>
        </p:spPr>
        <p:txBody>
          <a:bodyPr/>
          <a:lstStyle/>
          <a:p>
            <a:r>
              <a:rPr lang="en-US" dirty="0"/>
              <a:t>Experimental</a:t>
            </a:r>
            <a:r>
              <a:rPr lang="zh-CN" altLang="en-US" dirty="0"/>
              <a:t> </a:t>
            </a:r>
            <a:r>
              <a:rPr lang="en-US" altLang="zh-CN" dirty="0"/>
              <a:t>Results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SWDE</a:t>
            </a:r>
            <a:r>
              <a:rPr lang="zh-CN" altLang="en-US" dirty="0"/>
              <a:t> </a:t>
            </a:r>
            <a:r>
              <a:rPr lang="en-US" altLang="zh-CN" dirty="0"/>
              <a:t>dataset</a:t>
            </a:r>
            <a:endParaRPr lang="en-US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24B1464C-6EFF-E24D-B1F4-812E661993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48"/>
          <a:stretch/>
        </p:blipFill>
        <p:spPr bwMode="auto">
          <a:xfrm>
            <a:off x="197665" y="982685"/>
            <a:ext cx="6490028" cy="401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A2B558-F306-6D43-B35F-FE38B1F961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3051" y="1942508"/>
            <a:ext cx="668033" cy="26437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1B4CAF-3A7F-8145-9508-8DCE96021A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6873" y="1942508"/>
            <a:ext cx="668033" cy="26437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158EE4-8866-2546-BAC6-BC257E84BD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0695" y="1810638"/>
            <a:ext cx="668033" cy="277557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67F6EBF-9F71-ED46-AB65-45CC485B1B81}"/>
              </a:ext>
            </a:extLst>
          </p:cNvPr>
          <p:cNvCxnSpPr>
            <a:cxnSpLocks/>
          </p:cNvCxnSpPr>
          <p:nvPr/>
        </p:nvCxnSpPr>
        <p:spPr>
          <a:xfrm>
            <a:off x="2126511" y="1350335"/>
            <a:ext cx="260498" cy="116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0CABFDB-9E01-674A-A7F7-A2C2B456ACC9}"/>
              </a:ext>
            </a:extLst>
          </p:cNvPr>
          <p:cNvSpPr txBox="1"/>
          <p:nvPr/>
        </p:nvSpPr>
        <p:spPr>
          <a:xfrm>
            <a:off x="2023051" y="1376916"/>
            <a:ext cx="1996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Rendering</a:t>
            </a:r>
            <a:r>
              <a:rPr lang="zh-CN" altLang="en-US" dirty="0"/>
              <a:t> </a:t>
            </a:r>
            <a:r>
              <a:rPr lang="en-US" altLang="zh-CN" dirty="0"/>
              <a:t>+</a:t>
            </a:r>
          </a:p>
          <a:p>
            <a:r>
              <a:rPr lang="en-US" altLang="zh-CN" dirty="0"/>
              <a:t>Handcrafted</a:t>
            </a:r>
            <a:r>
              <a:rPr lang="zh-CN" altLang="en-US" dirty="0"/>
              <a:t> </a:t>
            </a:r>
            <a:r>
              <a:rPr lang="en-US" altLang="zh-CN" dirty="0"/>
              <a:t>Heuristics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667506-A29B-A141-96DD-DA61CE63B1F6}"/>
              </a:ext>
            </a:extLst>
          </p:cNvPr>
          <p:cNvSpPr txBox="1"/>
          <p:nvPr/>
        </p:nvSpPr>
        <p:spPr>
          <a:xfrm>
            <a:off x="8512932" y="4835723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12/14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046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95C4C2A-2B79-8842-969D-D538ABB47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951" y="405073"/>
            <a:ext cx="6734416" cy="950578"/>
          </a:xfrm>
        </p:spPr>
        <p:txBody>
          <a:bodyPr/>
          <a:lstStyle/>
          <a:p>
            <a:r>
              <a:rPr lang="en-US" altLang="zh-CN" dirty="0"/>
              <a:t>Ablation</a:t>
            </a:r>
            <a:r>
              <a:rPr lang="zh-CN" altLang="en-US" dirty="0"/>
              <a:t> </a:t>
            </a:r>
            <a:r>
              <a:rPr lang="en-US" altLang="zh-CN" dirty="0"/>
              <a:t>Study:</a:t>
            </a:r>
          </a:p>
          <a:p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Stage+</a:t>
            </a:r>
            <a:r>
              <a:rPr lang="zh-CN" altLang="en-US" dirty="0"/>
              <a:t> </a:t>
            </a:r>
            <a:r>
              <a:rPr lang="en-US" altLang="zh-CN" dirty="0"/>
              <a:t>Different</a:t>
            </a:r>
            <a:r>
              <a:rPr lang="zh-CN" altLang="en-US" dirty="0"/>
              <a:t> </a:t>
            </a:r>
            <a:r>
              <a:rPr lang="en-US" altLang="zh-CN" dirty="0"/>
              <a:t>Node</a:t>
            </a:r>
            <a:r>
              <a:rPr lang="zh-CN" altLang="en-US" dirty="0"/>
              <a:t> </a:t>
            </a:r>
            <a:r>
              <a:rPr lang="en-US" altLang="zh-CN" dirty="0"/>
              <a:t>Tagging</a:t>
            </a:r>
            <a:r>
              <a:rPr lang="zh-CN" altLang="en-US" dirty="0"/>
              <a:t> </a:t>
            </a:r>
            <a:r>
              <a:rPr lang="en-US" altLang="zh-CN" dirty="0"/>
              <a:t>Models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0E2E36-42B6-F84A-8FFA-54D37691CB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63" y="1533009"/>
            <a:ext cx="9119537" cy="29007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657955-0407-EE47-8FEE-C4B0E698C9E7}"/>
              </a:ext>
            </a:extLst>
          </p:cNvPr>
          <p:cNvSpPr txBox="1"/>
          <p:nvPr/>
        </p:nvSpPr>
        <p:spPr>
          <a:xfrm>
            <a:off x="8512932" y="4835723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13/14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253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AB6F726-65E4-F848-98F1-7517A59249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094" y="149983"/>
            <a:ext cx="6848100" cy="609300"/>
          </a:xfrm>
        </p:spPr>
        <p:txBody>
          <a:bodyPr/>
          <a:lstStyle/>
          <a:p>
            <a:r>
              <a:rPr lang="en-US" altLang="zh-CN" dirty="0"/>
              <a:t>Conclusion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1129B1-67D2-4B47-A43C-0FDB617AE25B}"/>
              </a:ext>
            </a:extLst>
          </p:cNvPr>
          <p:cNvSpPr txBox="1"/>
          <p:nvPr/>
        </p:nvSpPr>
        <p:spPr>
          <a:xfrm>
            <a:off x="807531" y="649526"/>
            <a:ext cx="60451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zh-CN" sz="1800" dirty="0"/>
              <a:t>We</a:t>
            </a:r>
            <a:r>
              <a:rPr lang="zh-CN" altLang="en-US" sz="1800" dirty="0"/>
              <a:t> </a:t>
            </a:r>
            <a:r>
              <a:rPr lang="en-US" altLang="zh-CN" sz="1800" dirty="0"/>
              <a:t>present</a:t>
            </a:r>
            <a:r>
              <a:rPr lang="zh-CN" altLang="en-US" sz="1800" dirty="0"/>
              <a:t> </a:t>
            </a:r>
            <a:r>
              <a:rPr lang="en-US" altLang="zh-CN" sz="1800" dirty="0"/>
              <a:t>a</a:t>
            </a:r>
            <a:r>
              <a:rPr lang="zh-CN" altLang="en-US" sz="1800" dirty="0"/>
              <a:t> </a:t>
            </a:r>
            <a:r>
              <a:rPr lang="en-US" altLang="zh-CN" sz="1800" dirty="0"/>
              <a:t>novel</a:t>
            </a:r>
            <a:r>
              <a:rPr lang="zh-CN" altLang="en-US" sz="1800" dirty="0"/>
              <a:t> </a:t>
            </a:r>
            <a:r>
              <a:rPr lang="en-US" altLang="zh-CN" sz="1800" dirty="0"/>
              <a:t>neural</a:t>
            </a:r>
            <a:r>
              <a:rPr lang="zh-CN" altLang="en-US" sz="1800" dirty="0"/>
              <a:t> </a:t>
            </a:r>
            <a:r>
              <a:rPr lang="en-US" altLang="zh-CN" sz="1800" dirty="0"/>
              <a:t>architecture,</a:t>
            </a:r>
            <a:r>
              <a:rPr lang="zh-CN" altLang="en-US" sz="1800" dirty="0"/>
              <a:t> </a:t>
            </a:r>
            <a:r>
              <a:rPr lang="en-US" altLang="zh-CN" sz="1800" dirty="0"/>
              <a:t>FreeDOM,</a:t>
            </a:r>
            <a:r>
              <a:rPr lang="zh-CN" altLang="en-US" sz="1800" dirty="0"/>
              <a:t> </a:t>
            </a:r>
            <a:r>
              <a:rPr lang="en-US" altLang="zh-CN" sz="1800" dirty="0"/>
              <a:t>for</a:t>
            </a:r>
            <a:r>
              <a:rPr lang="zh-CN" altLang="en-US" sz="1800" dirty="0"/>
              <a:t> </a:t>
            </a:r>
            <a:r>
              <a:rPr lang="en-US" altLang="zh-CN" sz="1800" dirty="0"/>
              <a:t>transferrable</a:t>
            </a:r>
            <a:r>
              <a:rPr lang="zh-CN" altLang="en-US" sz="1800" dirty="0"/>
              <a:t> </a:t>
            </a:r>
            <a:r>
              <a:rPr lang="en-US" altLang="zh-CN" sz="1800" dirty="0"/>
              <a:t>information</a:t>
            </a:r>
            <a:r>
              <a:rPr lang="zh-CN" altLang="en-US" sz="1800" dirty="0"/>
              <a:t> </a:t>
            </a:r>
            <a:r>
              <a:rPr lang="en-US" altLang="zh-CN" sz="1800" dirty="0"/>
              <a:t>extraction</a:t>
            </a:r>
            <a:r>
              <a:rPr lang="zh-CN" altLang="en-US" sz="1800" dirty="0"/>
              <a:t> </a:t>
            </a:r>
            <a:r>
              <a:rPr lang="en-US" altLang="zh-CN" sz="1800" dirty="0"/>
              <a:t>on</a:t>
            </a:r>
            <a:r>
              <a:rPr lang="zh-CN" altLang="en-US" sz="1800" dirty="0"/>
              <a:t> </a:t>
            </a:r>
            <a:r>
              <a:rPr lang="en-US" altLang="zh-CN" sz="1800" dirty="0"/>
              <a:t>web</a:t>
            </a:r>
            <a:r>
              <a:rPr lang="zh-CN" altLang="en-US" sz="1800" dirty="0"/>
              <a:t> </a:t>
            </a:r>
            <a:r>
              <a:rPr lang="en-US" altLang="zh-CN" sz="1800" dirty="0"/>
              <a:t>docs.</a:t>
            </a:r>
          </a:p>
          <a:p>
            <a:pPr marL="285750" indent="-285750">
              <a:buFontTx/>
              <a:buChar char="-"/>
            </a:pPr>
            <a:endParaRPr lang="en-US" altLang="zh-CN" sz="1800" dirty="0"/>
          </a:p>
          <a:p>
            <a:pPr marL="285750" indent="-285750">
              <a:buFontTx/>
              <a:buChar char="-"/>
            </a:pPr>
            <a:r>
              <a:rPr lang="en-US" altLang="zh-CN" sz="1800" dirty="0"/>
              <a:t>Expensive</a:t>
            </a:r>
            <a:r>
              <a:rPr lang="zh-CN" altLang="en-US" sz="1800" dirty="0"/>
              <a:t> </a:t>
            </a:r>
            <a:r>
              <a:rPr lang="en-US" altLang="zh-CN" sz="1800" dirty="0"/>
              <a:t>rendering</a:t>
            </a:r>
            <a:r>
              <a:rPr lang="zh-CN" altLang="en-US" sz="1800" dirty="0"/>
              <a:t> </a:t>
            </a:r>
            <a:r>
              <a:rPr lang="en-US" altLang="zh-CN" sz="1800" dirty="0"/>
              <a:t>is</a:t>
            </a:r>
            <a:r>
              <a:rPr lang="zh-CN" altLang="en-US" sz="1800" dirty="0"/>
              <a:t> </a:t>
            </a:r>
            <a:r>
              <a:rPr lang="en-US" altLang="zh-CN" sz="1800" dirty="0"/>
              <a:t>not</a:t>
            </a:r>
            <a:r>
              <a:rPr lang="zh-CN" altLang="en-US" sz="1800" dirty="0"/>
              <a:t> </a:t>
            </a:r>
            <a:r>
              <a:rPr lang="en-US" altLang="zh-CN" sz="1800" dirty="0"/>
              <a:t>necessary,</a:t>
            </a:r>
            <a:r>
              <a:rPr lang="zh-CN" altLang="en-US" sz="1800" dirty="0"/>
              <a:t> </a:t>
            </a:r>
            <a:r>
              <a:rPr lang="en-US" altLang="zh-CN" sz="1800" dirty="0"/>
              <a:t>as</a:t>
            </a:r>
            <a:r>
              <a:rPr lang="zh-CN" altLang="en-US" sz="1800" dirty="0"/>
              <a:t> </a:t>
            </a:r>
            <a:r>
              <a:rPr lang="en-US" altLang="zh-CN" sz="1800" dirty="0"/>
              <a:t>FreeDOM</a:t>
            </a:r>
            <a:r>
              <a:rPr lang="zh-CN" altLang="en-US" sz="1800" dirty="0"/>
              <a:t> </a:t>
            </a:r>
            <a:r>
              <a:rPr lang="en-US" altLang="zh-CN" sz="1800" dirty="0"/>
              <a:t>can</a:t>
            </a:r>
            <a:r>
              <a:rPr lang="zh-CN" altLang="en-US" sz="1800" dirty="0"/>
              <a:t> </a:t>
            </a:r>
            <a:r>
              <a:rPr lang="en-US" altLang="zh-CN" sz="1800" dirty="0"/>
              <a:t>encode</a:t>
            </a:r>
            <a:r>
              <a:rPr lang="zh-CN" altLang="en-US" sz="1800" dirty="0"/>
              <a:t> </a:t>
            </a:r>
            <a:r>
              <a:rPr lang="en-US" altLang="zh-CN" sz="1800" dirty="0"/>
              <a:t>the</a:t>
            </a:r>
            <a:r>
              <a:rPr lang="zh-CN" altLang="en-US" sz="1800" dirty="0"/>
              <a:t> </a:t>
            </a:r>
            <a:r>
              <a:rPr lang="en-US" altLang="zh-CN" sz="1800" dirty="0"/>
              <a:t>node</a:t>
            </a:r>
            <a:r>
              <a:rPr lang="zh-CN" altLang="en-US" sz="1800" dirty="0"/>
              <a:t> </a:t>
            </a:r>
            <a:r>
              <a:rPr lang="en-US" altLang="zh-CN" sz="1800" dirty="0"/>
              <a:t>dependency</a:t>
            </a:r>
            <a:r>
              <a:rPr lang="zh-CN" altLang="en-US" sz="1800" dirty="0"/>
              <a:t> </a:t>
            </a:r>
            <a:r>
              <a:rPr lang="en-US" altLang="zh-CN" sz="1800" dirty="0"/>
              <a:t>via</a:t>
            </a:r>
            <a:r>
              <a:rPr lang="zh-CN" altLang="en-US" sz="1800" dirty="0"/>
              <a:t> </a:t>
            </a:r>
            <a:r>
              <a:rPr lang="en-US" altLang="zh-CN" sz="1800" dirty="0"/>
              <a:t>pairwise</a:t>
            </a:r>
            <a:r>
              <a:rPr lang="zh-CN" altLang="en-US" sz="1800" dirty="0"/>
              <a:t> </a:t>
            </a:r>
            <a:r>
              <a:rPr lang="en-US" altLang="zh-CN" sz="1800" dirty="0"/>
              <a:t>modeling.</a:t>
            </a:r>
          </a:p>
          <a:p>
            <a:pPr marL="285750" indent="-285750">
              <a:buFontTx/>
              <a:buChar char="-"/>
            </a:pPr>
            <a:endParaRPr lang="en-US" altLang="zh-CN" sz="1800" dirty="0"/>
          </a:p>
          <a:p>
            <a:pPr marL="285750" indent="-285750">
              <a:buFontTx/>
              <a:buChar char="-"/>
            </a:pPr>
            <a:r>
              <a:rPr lang="en-US" altLang="zh-CN" sz="1800" dirty="0"/>
              <a:t>FreeDOM</a:t>
            </a:r>
            <a:r>
              <a:rPr lang="zh-CN" altLang="en-US" sz="1800" dirty="0"/>
              <a:t> </a:t>
            </a:r>
            <a:r>
              <a:rPr lang="en-US" altLang="zh-CN" sz="1800" dirty="0"/>
              <a:t>achieves</a:t>
            </a:r>
            <a:r>
              <a:rPr lang="zh-CN" altLang="en-US" sz="1800" dirty="0"/>
              <a:t> </a:t>
            </a:r>
            <a:r>
              <a:rPr lang="en-US" altLang="zh-CN" sz="1800" dirty="0"/>
              <a:t>a</a:t>
            </a:r>
            <a:r>
              <a:rPr lang="zh-CN" altLang="en-US" sz="1800" dirty="0"/>
              <a:t> </a:t>
            </a:r>
            <a:r>
              <a:rPr lang="en-US" altLang="zh-CN" sz="1800" dirty="0"/>
              <a:t>new</a:t>
            </a:r>
            <a:r>
              <a:rPr lang="zh-CN" altLang="en-US" sz="1800" dirty="0"/>
              <a:t> </a:t>
            </a:r>
            <a:r>
              <a:rPr lang="en-US" altLang="zh-CN" sz="1800" dirty="0"/>
              <a:t>state-of-the-art</a:t>
            </a:r>
            <a:r>
              <a:rPr lang="zh-CN" altLang="en-US" sz="1800" dirty="0"/>
              <a:t> </a:t>
            </a:r>
            <a:r>
              <a:rPr lang="en-US" altLang="zh-CN" sz="1800" dirty="0"/>
              <a:t>on</a:t>
            </a:r>
            <a:r>
              <a:rPr lang="zh-CN" altLang="en-US" sz="1800" dirty="0"/>
              <a:t> </a:t>
            </a:r>
            <a:r>
              <a:rPr lang="en-US" altLang="zh-CN" sz="1800" dirty="0"/>
              <a:t>the</a:t>
            </a:r>
            <a:r>
              <a:rPr lang="zh-CN" altLang="en-US" sz="1800" dirty="0"/>
              <a:t> </a:t>
            </a:r>
            <a:r>
              <a:rPr lang="en-US" altLang="zh-CN" sz="1800" dirty="0"/>
              <a:t>SWDE</a:t>
            </a:r>
            <a:r>
              <a:rPr lang="zh-CN" altLang="en-US" sz="1800" dirty="0"/>
              <a:t> </a:t>
            </a:r>
            <a:r>
              <a:rPr lang="en-US" altLang="zh-CN" sz="1800" dirty="0"/>
              <a:t>dataset</a:t>
            </a:r>
            <a:r>
              <a:rPr lang="zh-CN" altLang="en-US" sz="1800" dirty="0"/>
              <a:t> </a:t>
            </a:r>
            <a:r>
              <a:rPr lang="en-US" altLang="zh-CN" sz="1800" dirty="0"/>
              <a:t>while</a:t>
            </a:r>
            <a:r>
              <a:rPr lang="zh-CN" altLang="en-US" sz="1800" dirty="0"/>
              <a:t> </a:t>
            </a:r>
            <a:r>
              <a:rPr lang="en-US" altLang="zh-CN" sz="1800" dirty="0"/>
              <a:t>not</a:t>
            </a:r>
            <a:r>
              <a:rPr lang="zh-CN" altLang="en-US" sz="1800" dirty="0"/>
              <a:t> </a:t>
            </a:r>
            <a:r>
              <a:rPr lang="en-US" altLang="zh-CN" sz="1800" dirty="0"/>
              <a:t>using</a:t>
            </a:r>
            <a:r>
              <a:rPr lang="zh-CN" altLang="en-US" sz="1800" dirty="0"/>
              <a:t> </a:t>
            </a:r>
            <a:r>
              <a:rPr lang="en-US" altLang="zh-CN" sz="1800" dirty="0"/>
              <a:t>any</a:t>
            </a:r>
            <a:r>
              <a:rPr lang="zh-CN" altLang="en-US" sz="1800" dirty="0"/>
              <a:t> </a:t>
            </a:r>
            <a:r>
              <a:rPr lang="en-US" altLang="zh-CN" sz="1800" dirty="0"/>
              <a:t>hand-crafted</a:t>
            </a:r>
            <a:r>
              <a:rPr lang="zh-CN" altLang="en-US" sz="1800" dirty="0"/>
              <a:t> </a:t>
            </a:r>
            <a:r>
              <a:rPr lang="en-US" altLang="zh-CN" sz="1800" dirty="0"/>
              <a:t>features</a:t>
            </a:r>
            <a:r>
              <a:rPr lang="zh-CN" altLang="en-US" sz="1800" dirty="0"/>
              <a:t> </a:t>
            </a:r>
            <a:r>
              <a:rPr lang="en-US" altLang="zh-CN" sz="1800" dirty="0"/>
              <a:t>or</a:t>
            </a:r>
            <a:r>
              <a:rPr lang="zh-CN" altLang="en-US" sz="1800" dirty="0"/>
              <a:t> </a:t>
            </a:r>
            <a:r>
              <a:rPr lang="en-US" altLang="zh-CN" sz="1800" dirty="0"/>
              <a:t>complex</a:t>
            </a:r>
            <a:r>
              <a:rPr lang="zh-CN" altLang="en-US" sz="1800" dirty="0"/>
              <a:t> </a:t>
            </a:r>
            <a:r>
              <a:rPr lang="en-US" altLang="zh-CN" sz="1800" dirty="0"/>
              <a:t>heuristic</a:t>
            </a:r>
            <a:r>
              <a:rPr lang="zh-CN" altLang="en-US" sz="1800" dirty="0"/>
              <a:t> </a:t>
            </a:r>
            <a:r>
              <a:rPr lang="en-US" altLang="zh-CN" sz="1800" dirty="0"/>
              <a:t>algorithms.</a:t>
            </a:r>
          </a:p>
          <a:p>
            <a:pPr marL="285750" indent="-285750">
              <a:buFontTx/>
              <a:buChar char="-"/>
            </a:pPr>
            <a:endParaRPr lang="en-US" altLang="zh-CN" sz="1800" dirty="0"/>
          </a:p>
        </p:txBody>
      </p:sp>
      <p:sp>
        <p:nvSpPr>
          <p:cNvPr id="5" name="Subtitle 1">
            <a:extLst>
              <a:ext uri="{FF2B5EF4-FFF2-40B4-BE49-F238E27FC236}">
                <a16:creationId xmlns:a16="http://schemas.microsoft.com/office/drawing/2014/main" id="{62FB2BE2-8AC8-0847-857E-EDBF26520FF6}"/>
              </a:ext>
            </a:extLst>
          </p:cNvPr>
          <p:cNvSpPr txBox="1">
            <a:spLocks/>
          </p:cNvSpPr>
          <p:nvPr/>
        </p:nvSpPr>
        <p:spPr>
          <a:xfrm>
            <a:off x="928033" y="3531249"/>
            <a:ext cx="6848100" cy="6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1" i="0" u="none" strike="noStrike" cap="none">
                <a:solidFill>
                  <a:srgbClr val="4285F4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CN" dirty="0"/>
              <a:t>Future</a:t>
            </a:r>
            <a:r>
              <a:rPr lang="zh-CN" altLang="en-US" dirty="0"/>
              <a:t> </a:t>
            </a:r>
            <a:r>
              <a:rPr lang="en-US" altLang="zh-CN" dirty="0"/>
              <a:t>Directions</a:t>
            </a:r>
            <a:r>
              <a:rPr lang="zh-CN" altLang="en-US" dirty="0"/>
              <a:t> </a:t>
            </a:r>
            <a:r>
              <a:rPr lang="en-US" altLang="zh-CN" dirty="0"/>
              <a:t>based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FreeDOM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34DD20-5327-E34A-A5A8-50D5B579D8A5}"/>
              </a:ext>
            </a:extLst>
          </p:cNvPr>
          <p:cNvSpPr txBox="1"/>
          <p:nvPr/>
        </p:nvSpPr>
        <p:spPr>
          <a:xfrm>
            <a:off x="928033" y="4140549"/>
            <a:ext cx="6045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zh-CN" sz="1800" dirty="0"/>
              <a:t>Open</a:t>
            </a:r>
            <a:r>
              <a:rPr lang="zh-CN" altLang="en-US" sz="1800" dirty="0"/>
              <a:t> </a:t>
            </a:r>
            <a:r>
              <a:rPr lang="en-US" altLang="zh-CN" sz="1800" dirty="0"/>
              <a:t>Information</a:t>
            </a:r>
            <a:r>
              <a:rPr lang="zh-CN" altLang="en-US" sz="1800" dirty="0"/>
              <a:t> </a:t>
            </a:r>
            <a:r>
              <a:rPr lang="en-US" altLang="zh-CN" sz="1800" dirty="0"/>
              <a:t>Extraction?</a:t>
            </a:r>
          </a:p>
          <a:p>
            <a:pPr marL="285750" indent="-285750">
              <a:buFontTx/>
              <a:buChar char="-"/>
            </a:pPr>
            <a:r>
              <a:rPr lang="en-US" altLang="zh-CN" sz="1800" dirty="0"/>
              <a:t>Self-supervised</a:t>
            </a:r>
            <a:r>
              <a:rPr lang="zh-CN" altLang="en-US" sz="1800" dirty="0"/>
              <a:t> </a:t>
            </a:r>
            <a:r>
              <a:rPr lang="en-US" altLang="zh-CN" sz="1800" dirty="0"/>
              <a:t>pre-training</a:t>
            </a:r>
            <a:r>
              <a:rPr lang="zh-CN" altLang="en-US" sz="1800" dirty="0"/>
              <a:t> </a:t>
            </a:r>
            <a:r>
              <a:rPr lang="en-US" altLang="zh-CN" sz="1800" dirty="0"/>
              <a:t>for</a:t>
            </a:r>
            <a:r>
              <a:rPr lang="zh-CN" altLang="en-US" sz="1800" dirty="0"/>
              <a:t> </a:t>
            </a:r>
            <a:r>
              <a:rPr lang="en-US" altLang="zh-CN" sz="1800" dirty="0"/>
              <a:t>HTML</a:t>
            </a:r>
            <a:r>
              <a:rPr lang="zh-CN" altLang="en-US" sz="1800" dirty="0"/>
              <a:t> </a:t>
            </a:r>
            <a:r>
              <a:rPr lang="en-US" altLang="zh-CN" sz="1800" dirty="0"/>
              <a:t>documents?</a:t>
            </a:r>
          </a:p>
          <a:p>
            <a:pPr marL="285750" indent="-285750">
              <a:buFontTx/>
              <a:buChar char="-"/>
            </a:pPr>
            <a:endParaRPr lang="en-US" altLang="zh-CN" sz="1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6A554A-19E7-584C-8B52-20F29FA3F67E}"/>
              </a:ext>
            </a:extLst>
          </p:cNvPr>
          <p:cNvSpPr txBox="1"/>
          <p:nvPr/>
        </p:nvSpPr>
        <p:spPr>
          <a:xfrm>
            <a:off x="8512932" y="4835723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14/14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389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4"/>
          <p:cNvSpPr txBox="1">
            <a:spLocks noGrp="1"/>
          </p:cNvSpPr>
          <p:nvPr>
            <p:ph type="title"/>
          </p:nvPr>
        </p:nvSpPr>
        <p:spPr>
          <a:xfrm>
            <a:off x="2957478" y="2136109"/>
            <a:ext cx="3229044" cy="8712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 You</a:t>
            </a:r>
            <a:r>
              <a:rPr lang="en-US" altLang="zh-CN" dirty="0"/>
              <a:t>!</a:t>
            </a:r>
            <a:endParaRPr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B8ACE3-E8F9-9346-813F-A66329CB5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69" y="0"/>
            <a:ext cx="2005847" cy="11787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8"/>
          <p:cNvSpPr txBox="1">
            <a:spLocks noGrp="1"/>
          </p:cNvSpPr>
          <p:nvPr>
            <p:ph type="title"/>
          </p:nvPr>
        </p:nvSpPr>
        <p:spPr>
          <a:xfrm>
            <a:off x="631174" y="614820"/>
            <a:ext cx="3809528" cy="13595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dirty="0">
                <a:solidFill>
                  <a:schemeClr val="accent6"/>
                </a:solidFill>
              </a:rPr>
              <a:t>Task:</a:t>
            </a:r>
            <a:br>
              <a:rPr lang="en-US" altLang="zh-CN" sz="2800" dirty="0">
                <a:solidFill>
                  <a:schemeClr val="accent1"/>
                </a:solidFill>
              </a:rPr>
            </a:br>
            <a:r>
              <a:rPr lang="en-US" altLang="zh-CN" sz="2800" dirty="0">
                <a:solidFill>
                  <a:schemeClr val="accent1"/>
                </a:solidFill>
              </a:rPr>
              <a:t>Information</a:t>
            </a:r>
            <a:r>
              <a:rPr lang="zh-CN" altLang="en-US" sz="2800" dirty="0">
                <a:solidFill>
                  <a:schemeClr val="accent1"/>
                </a:solidFill>
              </a:rPr>
              <a:t> </a:t>
            </a:r>
            <a:r>
              <a:rPr lang="en-US" altLang="zh-CN" sz="2800" dirty="0">
                <a:solidFill>
                  <a:schemeClr val="accent1"/>
                </a:solidFill>
              </a:rPr>
              <a:t>Extraction</a:t>
            </a:r>
            <a:r>
              <a:rPr lang="zh-CN" altLang="en-US" sz="2800" dirty="0">
                <a:solidFill>
                  <a:schemeClr val="accent1"/>
                </a:solidFill>
              </a:rPr>
              <a:t> </a:t>
            </a:r>
            <a:r>
              <a:rPr lang="en-US" altLang="zh-CN" sz="2800" dirty="0">
                <a:solidFill>
                  <a:schemeClr val="accent1"/>
                </a:solidFill>
              </a:rPr>
              <a:t>on</a:t>
            </a:r>
            <a:r>
              <a:rPr lang="zh-CN" altLang="en-US" sz="2800" dirty="0">
                <a:solidFill>
                  <a:schemeClr val="accent1"/>
                </a:solidFill>
              </a:rPr>
              <a:t> </a:t>
            </a:r>
            <a:r>
              <a:rPr lang="en-US" altLang="zh-CN" sz="2800" dirty="0">
                <a:solidFill>
                  <a:schemeClr val="accent1"/>
                </a:solidFill>
              </a:rPr>
              <a:t>Web</a:t>
            </a:r>
            <a:r>
              <a:rPr lang="zh-CN" altLang="en-US" sz="2800" dirty="0">
                <a:solidFill>
                  <a:schemeClr val="accent1"/>
                </a:solidFill>
              </a:rPr>
              <a:t> </a:t>
            </a:r>
            <a:r>
              <a:rPr lang="en-US" altLang="zh-CN" sz="2800" dirty="0">
                <a:solidFill>
                  <a:schemeClr val="accent1"/>
                </a:solidFill>
              </a:rPr>
              <a:t>Documents</a:t>
            </a:r>
            <a:endParaRPr sz="2800" dirty="0">
              <a:solidFill>
                <a:schemeClr val="accent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CBCF8-542E-C54D-86AF-BDE9615A46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4292" y="2025256"/>
            <a:ext cx="3509886" cy="2313259"/>
          </a:xfr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00000"/>
              </a:lnSpc>
              <a:buClr>
                <a:srgbClr val="000000"/>
              </a:buClr>
              <a:buNone/>
            </a:pPr>
            <a:r>
              <a:rPr lang="en-US" altLang="zh-CN" sz="1600" dirty="0">
                <a:solidFill>
                  <a:srgbClr val="000000"/>
                </a:solidFill>
                <a:latin typeface="Roboto"/>
                <a:ea typeface="Roboto"/>
                <a:sym typeface="Arial"/>
              </a:rPr>
              <a:t>Given</a:t>
            </a:r>
            <a:r>
              <a:rPr lang="zh-CN" altLang="en-US" sz="1600" dirty="0">
                <a:solidFill>
                  <a:srgbClr val="000000"/>
                </a:solidFill>
                <a:latin typeface="Roboto"/>
                <a:sym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Roboto"/>
                <a:ea typeface="Roboto"/>
                <a:sym typeface="Arial"/>
              </a:rPr>
              <a:t>a</a:t>
            </a:r>
            <a:r>
              <a:rPr lang="zh-CN" altLang="en-US" sz="1600" dirty="0">
                <a:solidFill>
                  <a:srgbClr val="000000"/>
                </a:solidFill>
                <a:latin typeface="Roboto"/>
                <a:sym typeface="Arial"/>
              </a:rPr>
              <a:t> </a:t>
            </a:r>
            <a:r>
              <a:rPr lang="en-US" altLang="zh-CN" sz="1600" b="1" dirty="0">
                <a:solidFill>
                  <a:schemeClr val="accent6"/>
                </a:solidFill>
                <a:latin typeface="Roboto"/>
                <a:ea typeface="Roboto"/>
                <a:sym typeface="Arial"/>
              </a:rPr>
              <a:t>domain</a:t>
            </a:r>
            <a:r>
              <a:rPr lang="zh-CN" altLang="en-US" sz="1600" dirty="0">
                <a:solidFill>
                  <a:srgbClr val="000000"/>
                </a:solidFill>
                <a:latin typeface="Roboto"/>
                <a:sym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Roboto"/>
                <a:ea typeface="Roboto"/>
                <a:sym typeface="Arial"/>
              </a:rPr>
              <a:t>and</a:t>
            </a:r>
            <a:r>
              <a:rPr lang="zh-CN" altLang="en-US" sz="1600" dirty="0">
                <a:solidFill>
                  <a:srgbClr val="000000"/>
                </a:solidFill>
                <a:latin typeface="Roboto"/>
                <a:sym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Roboto"/>
                <a:ea typeface="Roboto"/>
                <a:sym typeface="Arial"/>
              </a:rPr>
              <a:t>a</a:t>
            </a:r>
            <a:r>
              <a:rPr lang="zh-CN" altLang="en-US" sz="1600" dirty="0">
                <a:solidFill>
                  <a:srgbClr val="000000"/>
                </a:solidFill>
                <a:latin typeface="Roboto"/>
                <a:sym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Roboto"/>
                <a:ea typeface="Roboto"/>
                <a:sym typeface="Arial"/>
              </a:rPr>
              <a:t>set</a:t>
            </a:r>
            <a:r>
              <a:rPr lang="zh-CN" altLang="en-US" sz="1600" dirty="0">
                <a:solidFill>
                  <a:srgbClr val="000000"/>
                </a:solidFill>
                <a:latin typeface="Roboto"/>
                <a:sym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Roboto"/>
                <a:ea typeface="Roboto"/>
                <a:sym typeface="Arial"/>
              </a:rPr>
              <a:t>of</a:t>
            </a:r>
            <a:r>
              <a:rPr lang="zh-CN" altLang="en-US" sz="1600" dirty="0">
                <a:solidFill>
                  <a:srgbClr val="000000"/>
                </a:solidFill>
                <a:latin typeface="Roboto"/>
                <a:sym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Roboto"/>
                <a:ea typeface="Roboto"/>
                <a:sym typeface="Arial"/>
              </a:rPr>
              <a:t>data</a:t>
            </a:r>
            <a:r>
              <a:rPr lang="zh-CN" altLang="en-US" sz="1600" dirty="0">
                <a:solidFill>
                  <a:srgbClr val="000000"/>
                </a:solidFill>
                <a:latin typeface="Roboto"/>
                <a:sym typeface="Arial"/>
              </a:rPr>
              <a:t> </a:t>
            </a:r>
            <a:r>
              <a:rPr lang="en-US" altLang="zh-CN" sz="1600" b="1" dirty="0">
                <a:solidFill>
                  <a:schemeClr val="accent6"/>
                </a:solidFill>
                <a:latin typeface="Roboto"/>
                <a:ea typeface="Roboto"/>
                <a:sym typeface="Arial"/>
              </a:rPr>
              <a:t>fields</a:t>
            </a:r>
            <a:r>
              <a:rPr lang="en-US" altLang="zh-CN" sz="1600" dirty="0">
                <a:solidFill>
                  <a:srgbClr val="000000"/>
                </a:solidFill>
                <a:latin typeface="Roboto"/>
                <a:ea typeface="Roboto"/>
                <a:sym typeface="Arial"/>
              </a:rPr>
              <a:t>.</a:t>
            </a:r>
          </a:p>
          <a:p>
            <a:pPr marL="285750" indent="-285750">
              <a:lnSpc>
                <a:spcPct val="100000"/>
              </a:lnSpc>
              <a:buClr>
                <a:srgbClr val="000000"/>
              </a:buClr>
            </a:pPr>
            <a:r>
              <a:rPr lang="en-US" altLang="zh-CN" sz="1600" b="1" dirty="0">
                <a:solidFill>
                  <a:schemeClr val="accent6"/>
                </a:solidFill>
                <a:latin typeface="Roboto"/>
                <a:ea typeface="Roboto"/>
                <a:sym typeface="Arial"/>
              </a:rPr>
              <a:t>Input</a:t>
            </a:r>
            <a:r>
              <a:rPr lang="en-US" altLang="zh-CN" sz="1600" dirty="0">
                <a:solidFill>
                  <a:srgbClr val="000000"/>
                </a:solidFill>
                <a:latin typeface="Roboto"/>
                <a:ea typeface="Roboto"/>
                <a:sym typeface="Arial"/>
              </a:rPr>
              <a:t>:</a:t>
            </a:r>
            <a:r>
              <a:rPr lang="zh-CN" altLang="en-US" sz="1600" dirty="0">
                <a:solidFill>
                  <a:srgbClr val="000000"/>
                </a:solidFill>
                <a:latin typeface="Roboto"/>
                <a:sym typeface="Arial"/>
              </a:rPr>
              <a:t>  </a:t>
            </a:r>
            <a:r>
              <a:rPr lang="en-US" altLang="zh-CN" sz="1600" dirty="0">
                <a:solidFill>
                  <a:srgbClr val="000000"/>
                </a:solidFill>
                <a:latin typeface="Roboto"/>
                <a:ea typeface="Roboto"/>
                <a:sym typeface="Arial"/>
              </a:rPr>
              <a:t>Web</a:t>
            </a:r>
            <a:r>
              <a:rPr lang="zh-CN" altLang="en-US" sz="1600" dirty="0">
                <a:solidFill>
                  <a:srgbClr val="000000"/>
                </a:solidFill>
                <a:latin typeface="Roboto"/>
                <a:sym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Roboto"/>
                <a:ea typeface="Roboto"/>
                <a:sym typeface="Arial"/>
              </a:rPr>
              <a:t>pages</a:t>
            </a:r>
          </a:p>
          <a:p>
            <a:pPr marL="285750" indent="-285750">
              <a:lnSpc>
                <a:spcPct val="100000"/>
              </a:lnSpc>
              <a:buClr>
                <a:srgbClr val="000000"/>
              </a:buClr>
            </a:pPr>
            <a:r>
              <a:rPr lang="en-US" altLang="zh-CN" sz="1600" b="1" dirty="0">
                <a:solidFill>
                  <a:schemeClr val="accent6"/>
                </a:solidFill>
                <a:latin typeface="Roboto"/>
                <a:ea typeface="Roboto"/>
                <a:sym typeface="Arial"/>
              </a:rPr>
              <a:t>Output</a:t>
            </a:r>
            <a:r>
              <a:rPr lang="en-US" altLang="zh-CN" sz="1600" dirty="0">
                <a:solidFill>
                  <a:srgbClr val="000000"/>
                </a:solidFill>
                <a:latin typeface="Roboto"/>
                <a:ea typeface="Roboto"/>
                <a:sym typeface="Arial"/>
              </a:rPr>
              <a:t>:</a:t>
            </a:r>
            <a:r>
              <a:rPr lang="zh-CN" altLang="en-US" sz="1600" dirty="0">
                <a:solidFill>
                  <a:srgbClr val="000000"/>
                </a:solidFill>
                <a:latin typeface="Roboto"/>
                <a:sym typeface="Arial"/>
              </a:rPr>
              <a:t>  </a:t>
            </a:r>
            <a:r>
              <a:rPr lang="en-US" altLang="zh-CN" sz="1600" dirty="0">
                <a:solidFill>
                  <a:srgbClr val="000000"/>
                </a:solidFill>
                <a:latin typeface="Roboto"/>
                <a:ea typeface="Roboto"/>
                <a:sym typeface="Arial"/>
              </a:rPr>
              <a:t>Structured</a:t>
            </a:r>
            <a:r>
              <a:rPr lang="zh-CN" altLang="en-US" sz="1600" dirty="0">
                <a:solidFill>
                  <a:srgbClr val="000000"/>
                </a:solidFill>
                <a:latin typeface="Roboto"/>
                <a:sym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Roboto"/>
                <a:ea typeface="Roboto"/>
                <a:sym typeface="Arial"/>
              </a:rPr>
              <a:t>data</a:t>
            </a:r>
            <a:r>
              <a:rPr lang="zh-CN" altLang="en-US" sz="1600" dirty="0">
                <a:solidFill>
                  <a:srgbClr val="000000"/>
                </a:solidFill>
                <a:latin typeface="Roboto"/>
                <a:sym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Roboto"/>
                <a:ea typeface="Roboto"/>
                <a:sym typeface="Arial"/>
              </a:rPr>
              <a:t>records</a:t>
            </a:r>
          </a:p>
          <a:p>
            <a:pPr marL="285750" indent="-285750">
              <a:lnSpc>
                <a:spcPct val="100000"/>
              </a:lnSpc>
              <a:buClr>
                <a:srgbClr val="000000"/>
              </a:buClr>
            </a:pPr>
            <a:endParaRPr lang="en-US" altLang="zh-CN" sz="1600" dirty="0">
              <a:solidFill>
                <a:srgbClr val="000000"/>
              </a:solidFill>
              <a:latin typeface="Roboto"/>
              <a:ea typeface="Roboto"/>
              <a:sym typeface="Arial"/>
            </a:endParaRPr>
          </a:p>
          <a:p>
            <a:pPr marL="0" indent="0">
              <a:lnSpc>
                <a:spcPct val="100000"/>
              </a:lnSpc>
              <a:buClr>
                <a:srgbClr val="000000"/>
              </a:buClr>
              <a:buNone/>
            </a:pPr>
            <a:endParaRPr lang="en-US" altLang="zh-CN" sz="1600" dirty="0">
              <a:solidFill>
                <a:srgbClr val="000000"/>
              </a:solidFill>
              <a:latin typeface="Roboto"/>
              <a:ea typeface="Roboto"/>
              <a:sym typeface="Arial"/>
            </a:endParaRPr>
          </a:p>
          <a:p>
            <a:pPr marL="0" indent="0">
              <a:lnSpc>
                <a:spcPct val="100000"/>
              </a:lnSpc>
              <a:buClr>
                <a:srgbClr val="000000"/>
              </a:buClr>
              <a:buNone/>
            </a:pPr>
            <a:r>
              <a:rPr lang="en-US" altLang="zh-CN" sz="1600" dirty="0">
                <a:solidFill>
                  <a:srgbClr val="000000"/>
                </a:solidFill>
                <a:latin typeface="Roboto"/>
                <a:ea typeface="Roboto"/>
                <a:sym typeface="Arial"/>
              </a:rPr>
              <a:t>Downstream</a:t>
            </a:r>
            <a:r>
              <a:rPr lang="zh-CN" altLang="en-US" sz="1600" dirty="0">
                <a:solidFill>
                  <a:srgbClr val="000000"/>
                </a:solidFill>
                <a:latin typeface="Roboto"/>
                <a:ea typeface="Roboto"/>
                <a:sym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Roboto"/>
                <a:ea typeface="Roboto"/>
                <a:sym typeface="Arial"/>
              </a:rPr>
              <a:t>applications:</a:t>
            </a:r>
          </a:p>
          <a:p>
            <a:pPr marL="285750" indent="-285750">
              <a:lnSpc>
                <a:spcPct val="100000"/>
              </a:lnSpc>
              <a:buClr>
                <a:srgbClr val="000000"/>
              </a:buClr>
            </a:pPr>
            <a:r>
              <a:rPr lang="en-US" altLang="zh-CN" sz="1600" dirty="0">
                <a:solidFill>
                  <a:schemeClr val="accent2"/>
                </a:solidFill>
                <a:latin typeface="Roboto"/>
                <a:ea typeface="Roboto"/>
                <a:sym typeface="Arial"/>
              </a:rPr>
              <a:t>Knowledge</a:t>
            </a:r>
            <a:r>
              <a:rPr lang="zh-CN" altLang="en-US" sz="1600" dirty="0">
                <a:solidFill>
                  <a:schemeClr val="accent2"/>
                </a:solidFill>
                <a:latin typeface="Roboto"/>
                <a:ea typeface="Roboto"/>
                <a:sym typeface="Arial"/>
              </a:rPr>
              <a:t> </a:t>
            </a:r>
            <a:r>
              <a:rPr lang="en-US" altLang="zh-CN" sz="1600" dirty="0">
                <a:solidFill>
                  <a:schemeClr val="accent2"/>
                </a:solidFill>
                <a:latin typeface="Roboto"/>
                <a:ea typeface="Roboto"/>
                <a:sym typeface="Arial"/>
              </a:rPr>
              <a:t>Graph</a:t>
            </a:r>
            <a:r>
              <a:rPr lang="zh-CN" altLang="en-US" sz="1600" dirty="0">
                <a:solidFill>
                  <a:schemeClr val="accent2"/>
                </a:solidFill>
                <a:latin typeface="Roboto"/>
                <a:ea typeface="Roboto"/>
                <a:sym typeface="Arial"/>
              </a:rPr>
              <a:t> </a:t>
            </a:r>
            <a:r>
              <a:rPr lang="en-US" altLang="zh-CN" sz="1600" dirty="0">
                <a:solidFill>
                  <a:schemeClr val="accent2"/>
                </a:solidFill>
                <a:latin typeface="Roboto"/>
                <a:ea typeface="Roboto"/>
                <a:sym typeface="Arial"/>
              </a:rPr>
              <a:t>Construction</a:t>
            </a:r>
          </a:p>
          <a:p>
            <a:pPr marL="285750" indent="-285750">
              <a:lnSpc>
                <a:spcPct val="100000"/>
              </a:lnSpc>
              <a:buClr>
                <a:srgbClr val="000000"/>
              </a:buClr>
            </a:pPr>
            <a:r>
              <a:rPr lang="en-US" altLang="zh-CN" sz="1600" dirty="0">
                <a:solidFill>
                  <a:schemeClr val="accent2"/>
                </a:solidFill>
                <a:latin typeface="Roboto"/>
                <a:ea typeface="Roboto"/>
                <a:sym typeface="Arial"/>
              </a:rPr>
              <a:t>Question</a:t>
            </a:r>
            <a:r>
              <a:rPr lang="zh-CN" altLang="en-US" sz="1600" dirty="0">
                <a:solidFill>
                  <a:schemeClr val="accent2"/>
                </a:solidFill>
                <a:latin typeface="Roboto"/>
                <a:sym typeface="Arial"/>
              </a:rPr>
              <a:t> </a:t>
            </a:r>
            <a:r>
              <a:rPr lang="en-US" altLang="zh-CN" sz="1600" dirty="0">
                <a:solidFill>
                  <a:schemeClr val="accent2"/>
                </a:solidFill>
                <a:latin typeface="Roboto"/>
                <a:ea typeface="Roboto"/>
                <a:sym typeface="Arial"/>
              </a:rPr>
              <a:t>Answering</a:t>
            </a:r>
            <a:r>
              <a:rPr lang="zh-CN" altLang="en-US" sz="1600" dirty="0">
                <a:solidFill>
                  <a:schemeClr val="accent2"/>
                </a:solidFill>
                <a:latin typeface="Roboto"/>
                <a:sym typeface="Arial"/>
              </a:rPr>
              <a:t> </a:t>
            </a:r>
            <a:endParaRPr lang="en-US" altLang="zh-CN" sz="1600" dirty="0">
              <a:solidFill>
                <a:schemeClr val="accent2"/>
              </a:solidFill>
              <a:latin typeface="Roboto"/>
              <a:ea typeface="Roboto"/>
              <a:sym typeface="Arial"/>
            </a:endParaRPr>
          </a:p>
          <a:p>
            <a:pPr marL="285750" indent="-285750">
              <a:lnSpc>
                <a:spcPct val="100000"/>
              </a:lnSpc>
              <a:buClr>
                <a:srgbClr val="000000"/>
              </a:buClr>
            </a:pPr>
            <a:r>
              <a:rPr lang="en-US" altLang="zh-CN" sz="1600" dirty="0">
                <a:solidFill>
                  <a:schemeClr val="accent2"/>
                </a:solidFill>
                <a:latin typeface="Roboto"/>
                <a:ea typeface="Roboto"/>
                <a:sym typeface="Arial"/>
              </a:rPr>
              <a:t>Recommendation</a:t>
            </a:r>
            <a:r>
              <a:rPr lang="zh-CN" altLang="en-US" sz="1600" dirty="0">
                <a:solidFill>
                  <a:schemeClr val="accent2"/>
                </a:solidFill>
                <a:latin typeface="Roboto"/>
                <a:ea typeface="Roboto"/>
                <a:sym typeface="Arial"/>
              </a:rPr>
              <a:t> </a:t>
            </a:r>
            <a:r>
              <a:rPr lang="en-US" altLang="zh-CN" sz="1600" dirty="0">
                <a:solidFill>
                  <a:schemeClr val="accent2"/>
                </a:solidFill>
                <a:latin typeface="Roboto"/>
                <a:ea typeface="Roboto"/>
                <a:sym typeface="Arial"/>
              </a:rPr>
              <a:t>System</a:t>
            </a:r>
          </a:p>
          <a:p>
            <a:pPr marL="285750" indent="-285750">
              <a:lnSpc>
                <a:spcPct val="100000"/>
              </a:lnSpc>
              <a:buClr>
                <a:srgbClr val="000000"/>
              </a:buClr>
            </a:pPr>
            <a:r>
              <a:rPr lang="en-US" altLang="zh-CN" sz="1600" dirty="0">
                <a:solidFill>
                  <a:schemeClr val="accent2"/>
                </a:solidFill>
                <a:latin typeface="Roboto"/>
                <a:ea typeface="Roboto"/>
                <a:sym typeface="Arial"/>
              </a:rPr>
              <a:t>etc.</a:t>
            </a:r>
          </a:p>
          <a:p>
            <a:pPr marL="285750" indent="-285750">
              <a:lnSpc>
                <a:spcPct val="100000"/>
              </a:lnSpc>
              <a:buClr>
                <a:srgbClr val="000000"/>
              </a:buClr>
            </a:pPr>
            <a:endParaRPr lang="en-US" altLang="zh-CN" sz="1600" dirty="0">
              <a:solidFill>
                <a:srgbClr val="000000"/>
              </a:solidFill>
              <a:latin typeface="Roboto"/>
              <a:ea typeface="Roboto"/>
              <a:sym typeface="Arial"/>
            </a:endParaRPr>
          </a:p>
        </p:txBody>
      </p:sp>
      <p:pic>
        <p:nvPicPr>
          <p:cNvPr id="6" name="Google Shape;91;p14">
            <a:extLst>
              <a:ext uri="{FF2B5EF4-FFF2-40B4-BE49-F238E27FC236}">
                <a16:creationId xmlns:a16="http://schemas.microsoft.com/office/drawing/2014/main" id="{2F7B8720-1761-244C-A942-C93EADC8EF9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3300" y="395949"/>
            <a:ext cx="4201074" cy="2815605"/>
          </a:xfrm>
          <a:prstGeom prst="rect">
            <a:avLst/>
          </a:prstGeom>
          <a:noFill/>
          <a:ln w="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pic>
      <p:sp>
        <p:nvSpPr>
          <p:cNvPr id="7" name="Google Shape;93;p14">
            <a:extLst>
              <a:ext uri="{FF2B5EF4-FFF2-40B4-BE49-F238E27FC236}">
                <a16:creationId xmlns:a16="http://schemas.microsoft.com/office/drawing/2014/main" id="{3E9A89B9-FFA7-E041-99FE-4DEA53CD9DDD}"/>
              </a:ext>
            </a:extLst>
          </p:cNvPr>
          <p:cNvSpPr txBox="1"/>
          <p:nvPr/>
        </p:nvSpPr>
        <p:spPr>
          <a:xfrm>
            <a:off x="4618608" y="3516019"/>
            <a:ext cx="2693400" cy="13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>
                <a:latin typeface="Roboto"/>
                <a:ea typeface="Roboto"/>
                <a:cs typeface="Roboto"/>
                <a:sym typeface="Roboto"/>
              </a:rPr>
              <a:t>Domain</a:t>
            </a:r>
            <a:r>
              <a:rPr lang="en" dirty="0"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lang="en" b="1" dirty="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Auto</a:t>
            </a:r>
            <a:endParaRPr b="1" dirty="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>
                <a:latin typeface="Roboto"/>
                <a:ea typeface="Roboto"/>
                <a:cs typeface="Roboto"/>
                <a:sym typeface="Roboto"/>
              </a:rPr>
              <a:t>Interested</a:t>
            </a:r>
            <a:r>
              <a:rPr lang="zh-CN" altLang="en-US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dirty="0">
                <a:latin typeface="Roboto"/>
                <a:ea typeface="Roboto"/>
                <a:cs typeface="Roboto"/>
                <a:sym typeface="Roboto"/>
              </a:rPr>
              <a:t>Fields: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400"/>
              <a:buFont typeface="Roboto"/>
              <a:buChar char="●"/>
            </a:pPr>
            <a:r>
              <a:rPr lang="en" dirty="0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Model</a:t>
            </a:r>
            <a:endParaRPr dirty="0">
              <a:solidFill>
                <a:srgbClr val="38761D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400"/>
              <a:buFont typeface="Roboto"/>
              <a:buChar char="●"/>
            </a:pPr>
            <a:r>
              <a:rPr lang="en" dirty="0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MSRP</a:t>
            </a:r>
            <a:endParaRPr dirty="0">
              <a:solidFill>
                <a:srgbClr val="38761D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400"/>
              <a:buFont typeface="Roboto"/>
              <a:buChar char="●"/>
            </a:pPr>
            <a:r>
              <a:rPr lang="en" dirty="0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Engine</a:t>
            </a:r>
            <a:endParaRPr dirty="0">
              <a:solidFill>
                <a:srgbClr val="38761D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400"/>
              <a:buFont typeface="Roboto"/>
              <a:buChar char="●"/>
            </a:pPr>
            <a:r>
              <a:rPr lang="en" dirty="0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Fuel</a:t>
            </a:r>
            <a:r>
              <a:rPr lang="zh-CN" altLang="en-US" dirty="0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dirty="0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Economy</a:t>
            </a:r>
            <a:endParaRPr dirty="0">
              <a:solidFill>
                <a:srgbClr val="38761D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Google Shape;110;p14">
            <a:extLst>
              <a:ext uri="{FF2B5EF4-FFF2-40B4-BE49-F238E27FC236}">
                <a16:creationId xmlns:a16="http://schemas.microsoft.com/office/drawing/2014/main" id="{FA046449-C7F8-C342-A1FF-BD5A81DA4405}"/>
              </a:ext>
            </a:extLst>
          </p:cNvPr>
          <p:cNvSpPr/>
          <p:nvPr/>
        </p:nvSpPr>
        <p:spPr>
          <a:xfrm>
            <a:off x="6352152" y="422294"/>
            <a:ext cx="1488242" cy="192526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10;p14">
            <a:extLst>
              <a:ext uri="{FF2B5EF4-FFF2-40B4-BE49-F238E27FC236}">
                <a16:creationId xmlns:a16="http://schemas.microsoft.com/office/drawing/2014/main" id="{BC939D96-855F-BE45-B35F-2CE78AF426D8}"/>
              </a:ext>
            </a:extLst>
          </p:cNvPr>
          <p:cNvSpPr/>
          <p:nvPr/>
        </p:nvSpPr>
        <p:spPr>
          <a:xfrm>
            <a:off x="4815373" y="2196564"/>
            <a:ext cx="959615" cy="120178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0;p14">
            <a:extLst>
              <a:ext uri="{FF2B5EF4-FFF2-40B4-BE49-F238E27FC236}">
                <a16:creationId xmlns:a16="http://schemas.microsoft.com/office/drawing/2014/main" id="{7B8ACBFE-6233-464D-929A-CEEB7D2D1AE7}"/>
              </a:ext>
            </a:extLst>
          </p:cNvPr>
          <p:cNvSpPr/>
          <p:nvPr/>
        </p:nvSpPr>
        <p:spPr>
          <a:xfrm>
            <a:off x="7647468" y="2192137"/>
            <a:ext cx="624336" cy="120177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" name="Elbow Connector 4">
            <a:extLst>
              <a:ext uri="{FF2B5EF4-FFF2-40B4-BE49-F238E27FC236}">
                <a16:creationId xmlns:a16="http://schemas.microsoft.com/office/drawing/2014/main" id="{B939D0AA-7CD2-0A4A-B9CF-3517CCC4D090}"/>
              </a:ext>
            </a:extLst>
          </p:cNvPr>
          <p:cNvCxnSpPr>
            <a:cxnSpLocks/>
            <a:endCxn id="8" idx="2"/>
          </p:cNvCxnSpPr>
          <p:nvPr/>
        </p:nvCxnSpPr>
        <p:spPr>
          <a:xfrm rot="5400000" flipH="1" flipV="1">
            <a:off x="4635492" y="1680344"/>
            <a:ext cx="3526304" cy="1395257"/>
          </a:xfrm>
          <a:prstGeom prst="bentConnector3">
            <a:avLst>
              <a:gd name="adj1" fmla="val 133"/>
            </a:avLst>
          </a:prstGeom>
          <a:ln w="12700">
            <a:solidFill>
              <a:schemeClr val="accent5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>
            <a:extLst>
              <a:ext uri="{FF2B5EF4-FFF2-40B4-BE49-F238E27FC236}">
                <a16:creationId xmlns:a16="http://schemas.microsoft.com/office/drawing/2014/main" id="{C78AE0F0-5545-AE4E-94F8-6DF6C5EBE571}"/>
              </a:ext>
            </a:extLst>
          </p:cNvPr>
          <p:cNvCxnSpPr>
            <a:cxnSpLocks/>
            <a:endCxn id="9" idx="2"/>
          </p:cNvCxnSpPr>
          <p:nvPr/>
        </p:nvCxnSpPr>
        <p:spPr>
          <a:xfrm rot="5400000" flipH="1" flipV="1">
            <a:off x="4477187" y="2227489"/>
            <a:ext cx="3256378" cy="881580"/>
          </a:xfrm>
          <a:prstGeom prst="bentConnector3">
            <a:avLst>
              <a:gd name="adj1" fmla="val 32"/>
            </a:avLst>
          </a:prstGeom>
          <a:ln w="12700">
            <a:solidFill>
              <a:schemeClr val="accent5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D320C40A-A351-3844-8434-22F06C6F30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6315726" y="806189"/>
            <a:ext cx="230440" cy="113724"/>
          </a:xfrm>
          <a:prstGeom prst="rect">
            <a:avLst/>
          </a:prstGeom>
        </p:spPr>
      </p:pic>
      <p:sp>
        <p:nvSpPr>
          <p:cNvPr id="9" name="Google Shape;110;p14">
            <a:extLst>
              <a:ext uri="{FF2B5EF4-FFF2-40B4-BE49-F238E27FC236}">
                <a16:creationId xmlns:a16="http://schemas.microsoft.com/office/drawing/2014/main" id="{429B107E-5600-0341-9992-03542837E4B3}"/>
              </a:ext>
            </a:extLst>
          </p:cNvPr>
          <p:cNvSpPr/>
          <p:nvPr/>
        </p:nvSpPr>
        <p:spPr>
          <a:xfrm>
            <a:off x="6355918" y="884742"/>
            <a:ext cx="380496" cy="155348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70ECFF67-42C7-9645-962F-66023168B695}"/>
              </a:ext>
            </a:extLst>
          </p:cNvPr>
          <p:cNvCxnSpPr>
            <a:cxnSpLocks/>
            <a:endCxn id="10" idx="1"/>
          </p:cNvCxnSpPr>
          <p:nvPr/>
        </p:nvCxnSpPr>
        <p:spPr>
          <a:xfrm rot="16200000" flipV="1">
            <a:off x="3646879" y="3425147"/>
            <a:ext cx="2336990" cy="1"/>
          </a:xfrm>
          <a:prstGeom prst="bentConnector4">
            <a:avLst>
              <a:gd name="adj1" fmla="val 94"/>
              <a:gd name="adj2" fmla="val 22860100000"/>
            </a:avLst>
          </a:prstGeom>
          <a:ln w="12700">
            <a:solidFill>
              <a:schemeClr val="accent5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CA4BE823-596B-164C-B079-37E8F26441DC}"/>
              </a:ext>
            </a:extLst>
          </p:cNvPr>
          <p:cNvCxnSpPr>
            <a:cxnSpLocks/>
            <a:endCxn id="11" idx="2"/>
          </p:cNvCxnSpPr>
          <p:nvPr/>
        </p:nvCxnSpPr>
        <p:spPr>
          <a:xfrm rot="5400000" flipH="1" flipV="1">
            <a:off x="5757760" y="2519863"/>
            <a:ext cx="2409425" cy="1994328"/>
          </a:xfrm>
          <a:prstGeom prst="bentConnector3">
            <a:avLst>
              <a:gd name="adj1" fmla="val 10881"/>
            </a:avLst>
          </a:prstGeom>
          <a:ln w="12700">
            <a:solidFill>
              <a:schemeClr val="accent5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7595ACD-1D34-C64A-8C89-7F6586AA13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627139"/>
              </p:ext>
            </p:extLst>
          </p:nvPr>
        </p:nvGraphicFramePr>
        <p:xfrm>
          <a:off x="5786000" y="3244483"/>
          <a:ext cx="3295646" cy="551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80">
                  <a:extLst>
                    <a:ext uri="{9D8B030D-6E8A-4147-A177-3AD203B41FA5}">
                      <a16:colId xmlns:a16="http://schemas.microsoft.com/office/drawing/2014/main" val="1704066074"/>
                    </a:ext>
                  </a:extLst>
                </a:gridCol>
                <a:gridCol w="681308">
                  <a:extLst>
                    <a:ext uri="{9D8B030D-6E8A-4147-A177-3AD203B41FA5}">
                      <a16:colId xmlns:a16="http://schemas.microsoft.com/office/drawing/2014/main" val="1906747526"/>
                    </a:ext>
                  </a:extLst>
                </a:gridCol>
                <a:gridCol w="755363">
                  <a:extLst>
                    <a:ext uri="{9D8B030D-6E8A-4147-A177-3AD203B41FA5}">
                      <a16:colId xmlns:a16="http://schemas.microsoft.com/office/drawing/2014/main" val="3091055229"/>
                    </a:ext>
                  </a:extLst>
                </a:gridCol>
                <a:gridCol w="1140495">
                  <a:extLst>
                    <a:ext uri="{9D8B030D-6E8A-4147-A177-3AD203B41FA5}">
                      <a16:colId xmlns:a16="http://schemas.microsoft.com/office/drawing/2014/main" val="37326018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Model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MSRP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Engine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Fuel</a:t>
                      </a:r>
                      <a:r>
                        <a:rPr lang="zh-CN" altLang="en-US" sz="1100" dirty="0"/>
                        <a:t> </a:t>
                      </a:r>
                      <a:r>
                        <a:rPr lang="en-US" altLang="zh-CN" sz="1100" dirty="0"/>
                        <a:t>Eco.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8385244"/>
                  </a:ext>
                </a:extLst>
              </a:tr>
              <a:tr h="292062"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2009</a:t>
                      </a:r>
                      <a:r>
                        <a:rPr lang="zh-CN" altLang="en-US" sz="1100" dirty="0"/>
                        <a:t> </a:t>
                      </a:r>
                      <a:r>
                        <a:rPr lang="en-US" altLang="zh-CN" sz="1100" dirty="0"/>
                        <a:t>H..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$9,970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1.6</a:t>
                      </a:r>
                      <a:r>
                        <a:rPr lang="zh-CN" altLang="en-US" sz="1100" dirty="0"/>
                        <a:t> </a:t>
                      </a:r>
                      <a:r>
                        <a:rPr lang="en-US" altLang="zh-CN" sz="1100" dirty="0"/>
                        <a:t>L</a:t>
                      </a:r>
                      <a:r>
                        <a:rPr lang="zh-CN" altLang="en-US" sz="1100" dirty="0"/>
                        <a:t> </a:t>
                      </a:r>
                      <a:r>
                        <a:rPr lang="en-US" altLang="zh-CN" sz="1100" dirty="0"/>
                        <a:t>…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27/33</a:t>
                      </a:r>
                      <a:r>
                        <a:rPr lang="zh-CN" altLang="en-US" sz="1100" dirty="0"/>
                        <a:t> </a:t>
                      </a:r>
                      <a:r>
                        <a:rPr lang="en-US" altLang="zh-CN" sz="1100" dirty="0"/>
                        <a:t>mpg</a:t>
                      </a:r>
                      <a:r>
                        <a:rPr lang="zh-CN" altLang="en-US" sz="1100" dirty="0"/>
                        <a:t> </a:t>
                      </a:r>
                      <a:r>
                        <a:rPr lang="en-US" altLang="zh-CN" sz="1100" dirty="0"/>
                        <a:t>…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03653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9203E54-C87A-AB4E-931A-50259956D423}"/>
              </a:ext>
            </a:extLst>
          </p:cNvPr>
          <p:cNvSpPr txBox="1"/>
          <p:nvPr/>
        </p:nvSpPr>
        <p:spPr>
          <a:xfrm>
            <a:off x="8611482" y="4835723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1/14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 animBg="1"/>
      <p:bldP spid="11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DAE76B4D-5E67-9B49-B0B7-FFB8BA1B8F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200" y="866073"/>
            <a:ext cx="5914703" cy="517053"/>
          </a:xfrm>
          <a:solidFill>
            <a:schemeClr val="accent6">
              <a:lumMod val="20000"/>
              <a:lumOff val="80000"/>
              <a:alpha val="33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CN" dirty="0"/>
              <a:t>I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chemeClr val="accent6"/>
                </a:solidFill>
              </a:rPr>
              <a:t>only</a:t>
            </a:r>
            <a:r>
              <a:rPr lang="zh-CN" altLang="en-US" dirty="0">
                <a:solidFill>
                  <a:schemeClr val="accent6"/>
                </a:solidFill>
              </a:rPr>
              <a:t> </a:t>
            </a:r>
            <a:r>
              <a:rPr lang="en-US" altLang="zh-CN" dirty="0">
                <a:solidFill>
                  <a:schemeClr val="accent6"/>
                </a:solidFill>
              </a:rPr>
              <a:t>A</a:t>
            </a:r>
            <a:r>
              <a:rPr lang="zh-CN" altLang="en-US" dirty="0">
                <a:solidFill>
                  <a:schemeClr val="accent6"/>
                </a:solidFill>
              </a:rPr>
              <a:t> </a:t>
            </a:r>
            <a:r>
              <a:rPr lang="en-US" altLang="zh-CN" dirty="0">
                <a:solidFill>
                  <a:schemeClr val="accent6"/>
                </a:solidFill>
              </a:rPr>
              <a:t>FEW</a:t>
            </a:r>
            <a:r>
              <a:rPr lang="zh-CN" altLang="en-US" dirty="0">
                <a:solidFill>
                  <a:schemeClr val="accent6"/>
                </a:solidFill>
              </a:rPr>
              <a:t> </a:t>
            </a:r>
            <a:r>
              <a:rPr lang="en-US" altLang="zh-CN" dirty="0"/>
              <a:t>websites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interest.</a:t>
            </a:r>
            <a:r>
              <a:rPr lang="zh-CN" altLang="en-US" dirty="0"/>
              <a:t> </a:t>
            </a:r>
            <a:endParaRPr lang="en-US" altLang="zh-CN" dirty="0"/>
          </a:p>
        </p:txBody>
      </p:sp>
      <p:sp>
        <p:nvSpPr>
          <p:cNvPr id="5" name="Google Shape;221;p33">
            <a:extLst>
              <a:ext uri="{FF2B5EF4-FFF2-40B4-BE49-F238E27FC236}">
                <a16:creationId xmlns:a16="http://schemas.microsoft.com/office/drawing/2014/main" id="{03A307EA-11F0-4B40-A853-06CEA5A127F9}"/>
              </a:ext>
            </a:extLst>
          </p:cNvPr>
          <p:cNvSpPr txBox="1">
            <a:spLocks/>
          </p:cNvSpPr>
          <p:nvPr/>
        </p:nvSpPr>
        <p:spPr>
          <a:xfrm>
            <a:off x="532200" y="1400547"/>
            <a:ext cx="8286123" cy="200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1" i="0" u="none" strike="noStrike" cap="none">
                <a:solidFill>
                  <a:srgbClr val="4285F4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Wingdings" pitchFamily="2" charset="2"/>
              <a:buChar char="à"/>
            </a:pPr>
            <a:r>
              <a:rPr lang="en-US" altLang="zh-CN" b="0" dirty="0">
                <a:solidFill>
                  <a:schemeClr val="bg2"/>
                </a:solidFill>
              </a:rPr>
              <a:t>Develop</a:t>
            </a:r>
            <a:r>
              <a:rPr lang="zh-CN" altLang="en-US" b="0" dirty="0">
                <a:solidFill>
                  <a:schemeClr val="bg2"/>
                </a:solidFill>
              </a:rPr>
              <a:t> </a:t>
            </a:r>
            <a:r>
              <a:rPr lang="en-US" altLang="zh-CN" b="0" dirty="0">
                <a:solidFill>
                  <a:schemeClr val="bg2"/>
                </a:solidFill>
              </a:rPr>
              <a:t>and</a:t>
            </a:r>
            <a:r>
              <a:rPr lang="zh-CN" altLang="en-US" b="0" dirty="0">
                <a:solidFill>
                  <a:schemeClr val="bg2"/>
                </a:solidFill>
              </a:rPr>
              <a:t> </a:t>
            </a:r>
            <a:r>
              <a:rPr lang="en-US" altLang="zh-CN" b="0" dirty="0">
                <a:solidFill>
                  <a:schemeClr val="bg2"/>
                </a:solidFill>
              </a:rPr>
              <a:t>maintain</a:t>
            </a:r>
            <a:r>
              <a:rPr lang="zh-CN" altLang="en-US" b="0" dirty="0">
                <a:solidFill>
                  <a:schemeClr val="bg2"/>
                </a:solidFill>
              </a:rPr>
              <a:t> </a:t>
            </a:r>
            <a:r>
              <a:rPr lang="en-US" altLang="zh-CN" b="0" dirty="0">
                <a:solidFill>
                  <a:schemeClr val="accent4"/>
                </a:solidFill>
              </a:rPr>
              <a:t>rule-based</a:t>
            </a:r>
            <a:r>
              <a:rPr lang="zh-CN" altLang="en-US" b="0" dirty="0">
                <a:solidFill>
                  <a:schemeClr val="bg2"/>
                </a:solidFill>
              </a:rPr>
              <a:t> </a:t>
            </a:r>
            <a:r>
              <a:rPr lang="en-US" altLang="zh-CN" b="0" dirty="0">
                <a:solidFill>
                  <a:schemeClr val="accent4"/>
                </a:solidFill>
              </a:rPr>
              <a:t>matching</a:t>
            </a:r>
            <a:r>
              <a:rPr lang="zh-CN" altLang="en-US" b="0" dirty="0">
                <a:solidFill>
                  <a:schemeClr val="bg2"/>
                </a:solidFill>
              </a:rPr>
              <a:t> </a:t>
            </a:r>
            <a:r>
              <a:rPr lang="en-US" altLang="zh-CN" b="0" dirty="0">
                <a:solidFill>
                  <a:schemeClr val="accent4"/>
                </a:solidFill>
              </a:rPr>
              <a:t>programs</a:t>
            </a:r>
            <a:r>
              <a:rPr lang="zh-CN" altLang="en-US" b="0" dirty="0">
                <a:solidFill>
                  <a:schemeClr val="bg2"/>
                </a:solidFill>
              </a:rPr>
              <a:t> </a:t>
            </a:r>
            <a:r>
              <a:rPr lang="en-US" altLang="zh-CN" b="0" dirty="0">
                <a:solidFill>
                  <a:schemeClr val="bg2"/>
                </a:solidFill>
              </a:rPr>
              <a:t>(i.e.</a:t>
            </a:r>
            <a:r>
              <a:rPr lang="zh-CN" altLang="en-US" b="0" dirty="0">
                <a:solidFill>
                  <a:schemeClr val="bg2"/>
                </a:solidFill>
              </a:rPr>
              <a:t> </a:t>
            </a:r>
            <a:r>
              <a:rPr lang="en-US" altLang="zh-CN" b="0" dirty="0">
                <a:solidFill>
                  <a:schemeClr val="bg2"/>
                </a:solidFill>
              </a:rPr>
              <a:t>wrappers)!</a:t>
            </a:r>
            <a:r>
              <a:rPr lang="zh-CN" altLang="en-US" b="0" dirty="0">
                <a:solidFill>
                  <a:schemeClr val="bg2"/>
                </a:solidFill>
              </a:rPr>
              <a:t> </a:t>
            </a:r>
            <a:endParaRPr lang="en-US" altLang="zh-CN" b="0" dirty="0">
              <a:solidFill>
                <a:schemeClr val="bg2"/>
              </a:solidFill>
            </a:endParaRPr>
          </a:p>
          <a:p>
            <a:pPr marL="342900" indent="-342900">
              <a:buFont typeface="Wingdings" pitchFamily="2" charset="2"/>
              <a:buChar char="à"/>
            </a:pPr>
            <a:r>
              <a:rPr lang="en-US" altLang="zh-CN" b="0" dirty="0">
                <a:solidFill>
                  <a:schemeClr val="bg2"/>
                </a:solidFill>
              </a:rPr>
              <a:t>Label</a:t>
            </a:r>
            <a:r>
              <a:rPr lang="zh-CN" altLang="en-US" b="0" dirty="0">
                <a:solidFill>
                  <a:schemeClr val="bg2"/>
                </a:solidFill>
              </a:rPr>
              <a:t> </a:t>
            </a:r>
            <a:r>
              <a:rPr lang="en-US" altLang="zh-CN" b="0" dirty="0">
                <a:solidFill>
                  <a:schemeClr val="bg2"/>
                </a:solidFill>
              </a:rPr>
              <a:t>some</a:t>
            </a:r>
            <a:r>
              <a:rPr lang="zh-CN" altLang="en-US" b="0" dirty="0">
                <a:solidFill>
                  <a:schemeClr val="bg2"/>
                </a:solidFill>
              </a:rPr>
              <a:t> </a:t>
            </a:r>
            <a:r>
              <a:rPr lang="en-US" altLang="zh-CN" b="0" dirty="0">
                <a:solidFill>
                  <a:schemeClr val="bg2"/>
                </a:solidFill>
              </a:rPr>
              <a:t>web</a:t>
            </a:r>
            <a:r>
              <a:rPr lang="zh-CN" altLang="en-US" b="0" dirty="0">
                <a:solidFill>
                  <a:schemeClr val="bg2"/>
                </a:solidFill>
              </a:rPr>
              <a:t> </a:t>
            </a:r>
            <a:r>
              <a:rPr lang="en-US" altLang="zh-CN" b="0" dirty="0">
                <a:solidFill>
                  <a:schemeClr val="bg2"/>
                </a:solidFill>
              </a:rPr>
              <a:t>pages,</a:t>
            </a:r>
            <a:r>
              <a:rPr lang="zh-CN" altLang="en-US" b="0" dirty="0">
                <a:solidFill>
                  <a:schemeClr val="bg2"/>
                </a:solidFill>
              </a:rPr>
              <a:t> </a:t>
            </a:r>
            <a:r>
              <a:rPr lang="en-US" altLang="zh-CN" b="0" dirty="0">
                <a:solidFill>
                  <a:schemeClr val="bg2"/>
                </a:solidFill>
              </a:rPr>
              <a:t>and</a:t>
            </a:r>
            <a:r>
              <a:rPr lang="zh-CN" altLang="en-US" b="0" dirty="0">
                <a:solidFill>
                  <a:schemeClr val="bg2"/>
                </a:solidFill>
              </a:rPr>
              <a:t> </a:t>
            </a:r>
            <a:r>
              <a:rPr lang="en-US" altLang="zh-CN" b="0" dirty="0">
                <a:solidFill>
                  <a:schemeClr val="accent4"/>
                </a:solidFill>
              </a:rPr>
              <a:t>train</a:t>
            </a:r>
            <a:r>
              <a:rPr lang="zh-CN" altLang="en-US" b="0" dirty="0">
                <a:solidFill>
                  <a:schemeClr val="accent4"/>
                </a:solidFill>
              </a:rPr>
              <a:t> </a:t>
            </a:r>
            <a:r>
              <a:rPr lang="en-US" altLang="zh-CN" b="0" dirty="0">
                <a:solidFill>
                  <a:schemeClr val="accent4"/>
                </a:solidFill>
              </a:rPr>
              <a:t>site-specific</a:t>
            </a:r>
            <a:r>
              <a:rPr lang="zh-CN" altLang="en-US" b="0" dirty="0">
                <a:solidFill>
                  <a:schemeClr val="accent4"/>
                </a:solidFill>
              </a:rPr>
              <a:t> </a:t>
            </a:r>
            <a:r>
              <a:rPr lang="en-US" altLang="zh-CN" b="0" dirty="0">
                <a:solidFill>
                  <a:schemeClr val="accent4"/>
                </a:solidFill>
              </a:rPr>
              <a:t>models</a:t>
            </a:r>
            <a:r>
              <a:rPr lang="zh-CN" altLang="en-US" b="0" dirty="0">
                <a:solidFill>
                  <a:schemeClr val="accent4"/>
                </a:solidFill>
              </a:rPr>
              <a:t> </a:t>
            </a:r>
            <a:r>
              <a:rPr lang="en-US" altLang="zh-CN" b="0" dirty="0">
                <a:solidFill>
                  <a:schemeClr val="accent4"/>
                </a:solidFill>
              </a:rPr>
              <a:t>via</a:t>
            </a:r>
            <a:r>
              <a:rPr lang="zh-CN" altLang="en-US" b="0" dirty="0">
                <a:solidFill>
                  <a:schemeClr val="accent4"/>
                </a:solidFill>
              </a:rPr>
              <a:t> </a:t>
            </a:r>
            <a:r>
              <a:rPr lang="en-US" altLang="zh-CN" b="0" dirty="0">
                <a:solidFill>
                  <a:schemeClr val="accent4"/>
                </a:solidFill>
              </a:rPr>
              <a:t>supervised</a:t>
            </a:r>
            <a:r>
              <a:rPr lang="zh-CN" altLang="en-US" b="0" dirty="0">
                <a:solidFill>
                  <a:schemeClr val="accent4"/>
                </a:solidFill>
              </a:rPr>
              <a:t> </a:t>
            </a:r>
            <a:r>
              <a:rPr lang="en-US" altLang="zh-CN" b="0" dirty="0">
                <a:solidFill>
                  <a:schemeClr val="accent4"/>
                </a:solidFill>
              </a:rPr>
              <a:t>learning</a:t>
            </a:r>
            <a:r>
              <a:rPr lang="zh-CN" altLang="en-US" b="0" dirty="0">
                <a:solidFill>
                  <a:schemeClr val="accent4"/>
                </a:solidFill>
              </a:rPr>
              <a:t> </a:t>
            </a:r>
            <a:r>
              <a:rPr lang="en-US" altLang="zh-CN" b="0" dirty="0">
                <a:solidFill>
                  <a:schemeClr val="bg2"/>
                </a:solidFill>
              </a:rPr>
              <a:t>(i.e.,</a:t>
            </a:r>
            <a:r>
              <a:rPr lang="zh-CN" altLang="en-US" b="0" dirty="0">
                <a:solidFill>
                  <a:schemeClr val="bg2"/>
                </a:solidFill>
              </a:rPr>
              <a:t> </a:t>
            </a:r>
            <a:r>
              <a:rPr lang="en-US" altLang="zh-CN" b="0" dirty="0">
                <a:solidFill>
                  <a:schemeClr val="bg2"/>
                </a:solidFill>
              </a:rPr>
              <a:t>wrapper</a:t>
            </a:r>
            <a:r>
              <a:rPr lang="zh-CN" altLang="en-US" b="0" dirty="0">
                <a:solidFill>
                  <a:schemeClr val="bg2"/>
                </a:solidFill>
              </a:rPr>
              <a:t> </a:t>
            </a:r>
            <a:r>
              <a:rPr lang="en-US" altLang="zh-CN" b="0" dirty="0">
                <a:solidFill>
                  <a:schemeClr val="bg2"/>
                </a:solidFill>
              </a:rPr>
              <a:t>induction).</a:t>
            </a:r>
          </a:p>
        </p:txBody>
      </p:sp>
      <p:sp>
        <p:nvSpPr>
          <p:cNvPr id="8" name="Google Shape;221;p33">
            <a:extLst>
              <a:ext uri="{FF2B5EF4-FFF2-40B4-BE49-F238E27FC236}">
                <a16:creationId xmlns:a16="http://schemas.microsoft.com/office/drawing/2014/main" id="{C70F4DDB-C78F-D740-8758-B158911D1441}"/>
              </a:ext>
            </a:extLst>
          </p:cNvPr>
          <p:cNvSpPr txBox="1">
            <a:spLocks/>
          </p:cNvSpPr>
          <p:nvPr/>
        </p:nvSpPr>
        <p:spPr>
          <a:xfrm>
            <a:off x="516620" y="3141003"/>
            <a:ext cx="8188059" cy="530153"/>
          </a:xfrm>
          <a:prstGeom prst="rect">
            <a:avLst/>
          </a:prstGeom>
          <a:solidFill>
            <a:schemeClr val="accent5">
              <a:lumMod val="40000"/>
              <a:lumOff val="60000"/>
              <a:alpha val="18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1" i="0" u="none" strike="noStrike" cap="none">
                <a:solidFill>
                  <a:srgbClr val="4285F4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CN" dirty="0"/>
              <a:t>What if I have </a:t>
            </a:r>
            <a:r>
              <a:rPr lang="en-US" altLang="zh-CN" dirty="0">
                <a:solidFill>
                  <a:schemeClr val="accent2"/>
                </a:solidFill>
              </a:rPr>
              <a:t>A LOT </a:t>
            </a:r>
            <a:r>
              <a:rPr lang="en-US" altLang="zh-CN" dirty="0"/>
              <a:t>of unlabeled</a:t>
            </a:r>
            <a:r>
              <a:rPr lang="zh-CN" altLang="en-US" dirty="0"/>
              <a:t> </a:t>
            </a:r>
            <a:r>
              <a:rPr lang="en-US" altLang="zh-CN" dirty="0"/>
              <a:t>websites to process?</a:t>
            </a:r>
          </a:p>
        </p:txBody>
      </p:sp>
      <p:sp>
        <p:nvSpPr>
          <p:cNvPr id="13" name="Google Shape;221;p33">
            <a:extLst>
              <a:ext uri="{FF2B5EF4-FFF2-40B4-BE49-F238E27FC236}">
                <a16:creationId xmlns:a16="http://schemas.microsoft.com/office/drawing/2014/main" id="{DC1A7A32-49CD-5A40-8805-302DF1EA9510}"/>
              </a:ext>
            </a:extLst>
          </p:cNvPr>
          <p:cNvSpPr txBox="1">
            <a:spLocks/>
          </p:cNvSpPr>
          <p:nvPr/>
        </p:nvSpPr>
        <p:spPr>
          <a:xfrm>
            <a:off x="532200" y="3714168"/>
            <a:ext cx="6870464" cy="1190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1" i="0" u="none" strike="noStrike" cap="none">
                <a:solidFill>
                  <a:srgbClr val="4285F4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Wingdings" pitchFamily="2" charset="2"/>
              <a:buChar char="à"/>
            </a:pPr>
            <a:r>
              <a:rPr lang="en-US" altLang="zh-CN" b="0" dirty="0">
                <a:solidFill>
                  <a:schemeClr val="bg2"/>
                </a:solidFill>
              </a:rPr>
              <a:t>Building/training</a:t>
            </a:r>
            <a:r>
              <a:rPr lang="zh-CN" altLang="en-US" b="0" dirty="0">
                <a:solidFill>
                  <a:schemeClr val="bg2"/>
                </a:solidFill>
              </a:rPr>
              <a:t> </a:t>
            </a:r>
            <a:r>
              <a:rPr lang="en-US" altLang="zh-CN" b="0" dirty="0">
                <a:solidFill>
                  <a:schemeClr val="bg2"/>
                </a:solidFill>
              </a:rPr>
              <a:t>site-specific</a:t>
            </a:r>
            <a:r>
              <a:rPr lang="zh-CN" altLang="en-US" b="0" dirty="0">
                <a:solidFill>
                  <a:schemeClr val="bg2"/>
                </a:solidFill>
              </a:rPr>
              <a:t> </a:t>
            </a:r>
            <a:r>
              <a:rPr lang="en-US" altLang="zh-CN" b="0" dirty="0">
                <a:solidFill>
                  <a:schemeClr val="bg2"/>
                </a:solidFill>
              </a:rPr>
              <a:t>wrappers</a:t>
            </a:r>
            <a:r>
              <a:rPr lang="zh-CN" altLang="en-US" b="0" dirty="0">
                <a:solidFill>
                  <a:schemeClr val="bg2"/>
                </a:solidFill>
              </a:rPr>
              <a:t> </a:t>
            </a:r>
            <a:r>
              <a:rPr lang="en-US" altLang="zh-CN" b="0" dirty="0">
                <a:solidFill>
                  <a:schemeClr val="bg2"/>
                </a:solidFill>
              </a:rPr>
              <a:t>is</a:t>
            </a:r>
            <a:r>
              <a:rPr lang="zh-CN" altLang="en-US" b="0" dirty="0">
                <a:solidFill>
                  <a:schemeClr val="bg2"/>
                </a:solidFill>
              </a:rPr>
              <a:t> </a:t>
            </a:r>
            <a:r>
              <a:rPr lang="en-US" altLang="zh-CN" dirty="0">
                <a:solidFill>
                  <a:schemeClr val="accent2"/>
                </a:solidFill>
              </a:rPr>
              <a:t>time-consuming</a:t>
            </a:r>
            <a:r>
              <a:rPr lang="zh-CN" altLang="en-US" dirty="0">
                <a:solidFill>
                  <a:schemeClr val="accent2"/>
                </a:solidFill>
              </a:rPr>
              <a:t> </a:t>
            </a:r>
            <a:r>
              <a:rPr lang="en-US" altLang="zh-CN" dirty="0">
                <a:solidFill>
                  <a:schemeClr val="accent2"/>
                </a:solidFill>
              </a:rPr>
              <a:t>and</a:t>
            </a:r>
            <a:r>
              <a:rPr lang="zh-CN" altLang="en-US" dirty="0">
                <a:solidFill>
                  <a:schemeClr val="accent2"/>
                </a:solidFill>
              </a:rPr>
              <a:t> </a:t>
            </a:r>
            <a:r>
              <a:rPr lang="en-US" altLang="zh-CN" dirty="0">
                <a:solidFill>
                  <a:schemeClr val="accent2"/>
                </a:solidFill>
              </a:rPr>
              <a:t>expensive!</a:t>
            </a:r>
            <a:r>
              <a:rPr lang="zh-CN" altLang="en-US" dirty="0">
                <a:solidFill>
                  <a:schemeClr val="accent2"/>
                </a:solidFill>
              </a:rPr>
              <a:t> </a:t>
            </a:r>
            <a:endParaRPr lang="en-US" altLang="zh-CN" dirty="0">
              <a:solidFill>
                <a:schemeClr val="accent2"/>
              </a:solidFill>
            </a:endParaRPr>
          </a:p>
          <a:p>
            <a:pPr marL="342900" indent="-342900">
              <a:buFont typeface="Wingdings" pitchFamily="2" charset="2"/>
              <a:buChar char="à"/>
            </a:pPr>
            <a:r>
              <a:rPr lang="en-US" altLang="zh-CN" dirty="0">
                <a:solidFill>
                  <a:schemeClr val="accent1"/>
                </a:solidFill>
              </a:rPr>
              <a:t>RQ:</a:t>
            </a:r>
            <a:r>
              <a:rPr lang="zh-CN" altLang="en-US" dirty="0">
                <a:solidFill>
                  <a:schemeClr val="accent1"/>
                </a:solidFill>
              </a:rPr>
              <a:t> </a:t>
            </a:r>
            <a:r>
              <a:rPr lang="en-US" altLang="zh-CN" dirty="0">
                <a:solidFill>
                  <a:schemeClr val="accent1"/>
                </a:solidFill>
              </a:rPr>
              <a:t>Can</a:t>
            </a:r>
            <a:r>
              <a:rPr lang="zh-CN" altLang="en-US" dirty="0">
                <a:solidFill>
                  <a:schemeClr val="accent1"/>
                </a:solidFill>
              </a:rPr>
              <a:t> </a:t>
            </a:r>
            <a:r>
              <a:rPr lang="en-US" altLang="zh-CN" dirty="0">
                <a:solidFill>
                  <a:schemeClr val="accent1"/>
                </a:solidFill>
              </a:rPr>
              <a:t>we</a:t>
            </a:r>
            <a:r>
              <a:rPr lang="zh-CN" altLang="en-US" dirty="0">
                <a:solidFill>
                  <a:schemeClr val="accent1"/>
                </a:solidFill>
              </a:rPr>
              <a:t> </a:t>
            </a:r>
            <a:r>
              <a:rPr lang="en-US" altLang="zh-CN" dirty="0">
                <a:solidFill>
                  <a:schemeClr val="accent1"/>
                </a:solidFill>
              </a:rPr>
              <a:t>learn</a:t>
            </a:r>
            <a:r>
              <a:rPr lang="zh-CN" altLang="en-US" dirty="0">
                <a:solidFill>
                  <a:schemeClr val="accent1"/>
                </a:solidFill>
              </a:rPr>
              <a:t> </a:t>
            </a:r>
            <a:r>
              <a:rPr lang="en-US" altLang="zh-CN" dirty="0">
                <a:solidFill>
                  <a:schemeClr val="accent1"/>
                </a:solidFill>
              </a:rPr>
              <a:t>a</a:t>
            </a:r>
            <a:r>
              <a:rPr lang="zh-CN" altLang="en-US" dirty="0">
                <a:solidFill>
                  <a:schemeClr val="accent1"/>
                </a:solidFill>
              </a:rPr>
              <a:t> </a:t>
            </a:r>
            <a:r>
              <a:rPr lang="en-US" altLang="zh-CN" dirty="0">
                <a:solidFill>
                  <a:schemeClr val="accent1"/>
                </a:solidFill>
              </a:rPr>
              <a:t>transferrable</a:t>
            </a:r>
            <a:r>
              <a:rPr lang="zh-CN" altLang="en-US" dirty="0">
                <a:solidFill>
                  <a:schemeClr val="accent1"/>
                </a:solidFill>
              </a:rPr>
              <a:t> </a:t>
            </a:r>
            <a:r>
              <a:rPr lang="en-US" altLang="zh-CN" dirty="0">
                <a:solidFill>
                  <a:schemeClr val="accent1"/>
                </a:solidFill>
              </a:rPr>
              <a:t>IE</a:t>
            </a:r>
            <a:r>
              <a:rPr lang="zh-CN" altLang="en-US" dirty="0">
                <a:solidFill>
                  <a:schemeClr val="accent1"/>
                </a:solidFill>
              </a:rPr>
              <a:t> </a:t>
            </a:r>
            <a:r>
              <a:rPr lang="en-US" altLang="zh-CN" dirty="0">
                <a:solidFill>
                  <a:schemeClr val="accent1"/>
                </a:solidFill>
              </a:rPr>
              <a:t>model?</a:t>
            </a:r>
          </a:p>
        </p:txBody>
      </p:sp>
      <p:sp>
        <p:nvSpPr>
          <p:cNvPr id="15" name="Subtitle 1">
            <a:extLst>
              <a:ext uri="{FF2B5EF4-FFF2-40B4-BE49-F238E27FC236}">
                <a16:creationId xmlns:a16="http://schemas.microsoft.com/office/drawing/2014/main" id="{FD4D891A-21E3-6249-B545-6B16D71C96D3}"/>
              </a:ext>
            </a:extLst>
          </p:cNvPr>
          <p:cNvSpPr txBox="1">
            <a:spLocks/>
          </p:cNvSpPr>
          <p:nvPr/>
        </p:nvSpPr>
        <p:spPr>
          <a:xfrm>
            <a:off x="532200" y="239105"/>
            <a:ext cx="7958655" cy="517053"/>
          </a:xfrm>
          <a:prstGeom prst="rect">
            <a:avLst/>
          </a:prstGeom>
          <a:solidFill>
            <a:schemeClr val="tx2">
              <a:lumMod val="90000"/>
              <a:alpha val="33000"/>
            </a:schemeClr>
          </a:solidFill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1" i="0" u="none" strike="noStrike" cap="none">
                <a:solidFill>
                  <a:srgbClr val="4285F4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altLang="zh-CN" dirty="0">
                <a:solidFill>
                  <a:schemeClr val="bg1">
                    <a:lumMod val="65000"/>
                    <a:lumOff val="35000"/>
                  </a:schemeClr>
                </a:solidFill>
              </a:rPr>
              <a:t>Key</a:t>
            </a:r>
            <a:r>
              <a:rPr lang="zh-CN" altLang="en-U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65000"/>
                    <a:lumOff val="35000"/>
                  </a:schemeClr>
                </a:solidFill>
              </a:rPr>
              <a:t>assumption:</a:t>
            </a:r>
            <a:r>
              <a:rPr lang="zh-CN" altLang="en-U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b="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pages</a:t>
            </a:r>
            <a:r>
              <a:rPr lang="zh-CN" altLang="en-US" b="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b="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within</a:t>
            </a:r>
            <a:r>
              <a:rPr lang="zh-CN" altLang="en-US" b="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b="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a</a:t>
            </a:r>
            <a:r>
              <a:rPr lang="zh-CN" altLang="en-US" b="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b="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site</a:t>
            </a:r>
            <a:r>
              <a:rPr lang="zh-CN" altLang="en-US" b="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b="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have</a:t>
            </a:r>
            <a:r>
              <a:rPr lang="zh-CN" altLang="en-US" b="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b="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similar</a:t>
            </a:r>
            <a:r>
              <a:rPr lang="zh-CN" altLang="en-US" b="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b="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layout.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295B0D-91E3-FE4B-98AD-98F9B2E7A018}"/>
              </a:ext>
            </a:extLst>
          </p:cNvPr>
          <p:cNvSpPr txBox="1"/>
          <p:nvPr/>
        </p:nvSpPr>
        <p:spPr>
          <a:xfrm>
            <a:off x="8611482" y="4835723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2/14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879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8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C27F198-D3C7-EF42-A9A2-E5EC5CE5E1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86518" y="173871"/>
            <a:ext cx="7026903" cy="517053"/>
          </a:xfrm>
        </p:spPr>
        <p:txBody>
          <a:bodyPr/>
          <a:lstStyle/>
          <a:p>
            <a:r>
              <a:rPr lang="en-US" altLang="zh-CN" sz="2000" dirty="0"/>
              <a:t>A</a:t>
            </a:r>
            <a:r>
              <a:rPr lang="zh-CN" altLang="en-US" sz="2000" dirty="0"/>
              <a:t> </a:t>
            </a:r>
            <a:r>
              <a:rPr lang="en-US" altLang="zh-CN" sz="2000" dirty="0"/>
              <a:t>motivating</a:t>
            </a:r>
            <a:r>
              <a:rPr lang="zh-CN" altLang="en-US" sz="2000" dirty="0"/>
              <a:t> </a:t>
            </a:r>
            <a:r>
              <a:rPr lang="en-US" altLang="zh-CN" sz="2000" dirty="0"/>
              <a:t>example:</a:t>
            </a:r>
            <a:r>
              <a:rPr lang="zh-CN" altLang="en-US" sz="2000" dirty="0"/>
              <a:t> </a:t>
            </a:r>
            <a:r>
              <a:rPr lang="en-US" altLang="zh-CN" sz="2000" dirty="0">
                <a:solidFill>
                  <a:schemeClr val="bg1"/>
                </a:solidFill>
              </a:rPr>
              <a:t>building</a:t>
            </a:r>
            <a:r>
              <a:rPr lang="zh-CN" altLang="en-US" sz="2000" dirty="0">
                <a:solidFill>
                  <a:schemeClr val="bg1"/>
                </a:solidFill>
              </a:rPr>
              <a:t> </a:t>
            </a:r>
            <a:r>
              <a:rPr lang="en-US" altLang="zh-CN" sz="2000" dirty="0">
                <a:solidFill>
                  <a:schemeClr val="bg1"/>
                </a:solidFill>
              </a:rPr>
              <a:t>a</a:t>
            </a:r>
            <a:r>
              <a:rPr lang="zh-CN" altLang="en-US" sz="2000" dirty="0">
                <a:solidFill>
                  <a:schemeClr val="bg1"/>
                </a:solidFill>
              </a:rPr>
              <a:t> </a:t>
            </a:r>
            <a:r>
              <a:rPr lang="en-US" altLang="zh-CN" sz="2000" dirty="0">
                <a:solidFill>
                  <a:schemeClr val="accent6"/>
                </a:solidFill>
              </a:rPr>
              <a:t>course</a:t>
            </a:r>
            <a:r>
              <a:rPr lang="zh-CN" altLang="en-US" sz="2000" dirty="0">
                <a:solidFill>
                  <a:schemeClr val="bg1"/>
                </a:solidFill>
              </a:rPr>
              <a:t> </a:t>
            </a:r>
            <a:r>
              <a:rPr lang="en-US" altLang="zh-CN" sz="2000" dirty="0">
                <a:solidFill>
                  <a:schemeClr val="bg1"/>
                </a:solidFill>
              </a:rPr>
              <a:t>KB.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52A7594-5B64-804B-BC7A-417292A121C5}"/>
              </a:ext>
            </a:extLst>
          </p:cNvPr>
          <p:cNvGrpSpPr/>
          <p:nvPr/>
        </p:nvGrpSpPr>
        <p:grpSpPr>
          <a:xfrm>
            <a:off x="201797" y="2364629"/>
            <a:ext cx="2981741" cy="1529956"/>
            <a:chOff x="478793" y="693498"/>
            <a:chExt cx="2981741" cy="1529956"/>
          </a:xfrm>
        </p:grpSpPr>
        <p:sp>
          <p:nvSpPr>
            <p:cNvPr id="17" name="Process 16">
              <a:extLst>
                <a:ext uri="{FF2B5EF4-FFF2-40B4-BE49-F238E27FC236}">
                  <a16:creationId xmlns:a16="http://schemas.microsoft.com/office/drawing/2014/main" id="{AAF88F15-FB73-6048-AE80-D26EECEC5DDC}"/>
                </a:ext>
              </a:extLst>
            </p:cNvPr>
            <p:cNvSpPr/>
            <p:nvPr/>
          </p:nvSpPr>
          <p:spPr>
            <a:xfrm>
              <a:off x="478794" y="1001276"/>
              <a:ext cx="2981740" cy="1222178"/>
            </a:xfrm>
            <a:prstGeom prst="flowChartProcess">
              <a:avLst/>
            </a:prstGeom>
            <a:solidFill>
              <a:schemeClr val="accent1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Graphic 9" descr="Document">
              <a:extLst>
                <a:ext uri="{FF2B5EF4-FFF2-40B4-BE49-F238E27FC236}">
                  <a16:creationId xmlns:a16="http://schemas.microsoft.com/office/drawing/2014/main" id="{1A3A9CF3-C8C5-0240-A57B-5BF4896D8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78793" y="1001276"/>
              <a:ext cx="914400" cy="914400"/>
            </a:xfrm>
            <a:prstGeom prst="rect">
              <a:avLst/>
            </a:prstGeom>
          </p:spPr>
        </p:pic>
        <p:pic>
          <p:nvPicPr>
            <p:cNvPr id="11" name="Graphic 10" descr="Document">
              <a:extLst>
                <a:ext uri="{FF2B5EF4-FFF2-40B4-BE49-F238E27FC236}">
                  <a16:creationId xmlns:a16="http://schemas.microsoft.com/office/drawing/2014/main" id="{421B5F92-0291-154F-A110-3AA51C95B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512462" y="1001276"/>
              <a:ext cx="914400" cy="914400"/>
            </a:xfrm>
            <a:prstGeom prst="rect">
              <a:avLst/>
            </a:prstGeom>
          </p:spPr>
        </p:pic>
        <p:pic>
          <p:nvPicPr>
            <p:cNvPr id="12" name="Graphic 11" descr="Document">
              <a:extLst>
                <a:ext uri="{FF2B5EF4-FFF2-40B4-BE49-F238E27FC236}">
                  <a16:creationId xmlns:a16="http://schemas.microsoft.com/office/drawing/2014/main" id="{0758BD0C-013A-AC47-979D-110F77208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546133" y="1001276"/>
              <a:ext cx="914400" cy="9144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822A03C-4B7F-DC42-B057-F6A3AB7C2AC3}"/>
                </a:ext>
              </a:extLst>
            </p:cNvPr>
            <p:cNvSpPr txBox="1"/>
            <p:nvPr/>
          </p:nvSpPr>
          <p:spPr>
            <a:xfrm>
              <a:off x="689771" y="1915676"/>
              <a:ext cx="4924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/>
                <a:t>MIT</a:t>
              </a:r>
              <a:endParaRPr lang="en-US" b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EDB46C1-E316-264A-8073-B43E23C4BCD7}"/>
                </a:ext>
              </a:extLst>
            </p:cNvPr>
            <p:cNvSpPr txBox="1"/>
            <p:nvPr/>
          </p:nvSpPr>
          <p:spPr>
            <a:xfrm>
              <a:off x="1559133" y="1915676"/>
              <a:ext cx="8627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/>
                <a:t>Harvard</a:t>
              </a:r>
              <a:endParaRPr lang="en-US" b="1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861FAFA-426A-094D-BBB3-DAC2C14C0581}"/>
                </a:ext>
              </a:extLst>
            </p:cNvPr>
            <p:cNvSpPr txBox="1"/>
            <p:nvPr/>
          </p:nvSpPr>
          <p:spPr>
            <a:xfrm>
              <a:off x="2721044" y="1915676"/>
              <a:ext cx="5645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/>
                <a:t>USC</a:t>
              </a:r>
              <a:endParaRPr lang="en-US" b="1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57729B8-2E1A-FD41-B97E-8553D17A658D}"/>
                </a:ext>
              </a:extLst>
            </p:cNvPr>
            <p:cNvSpPr txBox="1"/>
            <p:nvPr/>
          </p:nvSpPr>
          <p:spPr>
            <a:xfrm>
              <a:off x="651155" y="693498"/>
              <a:ext cx="25715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A</a:t>
              </a:r>
              <a:r>
                <a:rPr lang="zh-CN" altLang="en-US" dirty="0"/>
                <a:t> </a:t>
              </a:r>
              <a:r>
                <a:rPr lang="en-US" altLang="zh-CN" dirty="0"/>
                <a:t>few</a:t>
              </a:r>
              <a:r>
                <a:rPr lang="zh-CN" altLang="en-US" dirty="0"/>
                <a:t> </a:t>
              </a:r>
              <a:r>
                <a:rPr lang="en-US" altLang="zh-CN" dirty="0"/>
                <a:t>labeled</a:t>
              </a:r>
              <a:r>
                <a:rPr lang="zh-CN" altLang="en-US" dirty="0"/>
                <a:t> </a:t>
              </a:r>
              <a:r>
                <a:rPr lang="en-US" altLang="zh-CN" b="1" dirty="0">
                  <a:solidFill>
                    <a:srgbClr val="FF0000"/>
                  </a:solidFill>
                </a:rPr>
                <a:t>seed</a:t>
              </a:r>
              <a:r>
                <a:rPr lang="zh-CN" altLang="en-US" b="1" dirty="0">
                  <a:solidFill>
                    <a:srgbClr val="FF0000"/>
                  </a:solidFill>
                </a:rPr>
                <a:t> </a:t>
              </a:r>
              <a:r>
                <a:rPr lang="en-US" altLang="zh-CN" b="1" dirty="0">
                  <a:solidFill>
                    <a:srgbClr val="FF0000"/>
                  </a:solidFill>
                </a:rPr>
                <a:t>websites</a:t>
              </a:r>
              <a:r>
                <a:rPr lang="en-US" altLang="zh-CN" dirty="0">
                  <a:solidFill>
                    <a:srgbClr val="FF0000"/>
                  </a:solidFill>
                </a:rPr>
                <a:t>.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20" name="Subtitle 1">
            <a:extLst>
              <a:ext uri="{FF2B5EF4-FFF2-40B4-BE49-F238E27FC236}">
                <a16:creationId xmlns:a16="http://schemas.microsoft.com/office/drawing/2014/main" id="{B0ADC2B7-4EA9-FD4E-B0EE-E9C958348277}"/>
              </a:ext>
            </a:extLst>
          </p:cNvPr>
          <p:cNvSpPr txBox="1">
            <a:spLocks/>
          </p:cNvSpPr>
          <p:nvPr/>
        </p:nvSpPr>
        <p:spPr>
          <a:xfrm>
            <a:off x="44989" y="169266"/>
            <a:ext cx="3228767" cy="517053"/>
          </a:xfrm>
          <a:prstGeom prst="rect">
            <a:avLst/>
          </a:prstGeom>
          <a:solidFill>
            <a:schemeClr val="accent6">
              <a:lumMod val="20000"/>
              <a:lumOff val="80000"/>
              <a:alpha val="33000"/>
            </a:schemeClr>
          </a:solidFill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1" i="0" u="none" strike="noStrike" cap="none">
                <a:solidFill>
                  <a:srgbClr val="4285F4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altLang="zh-CN" dirty="0">
                <a:solidFill>
                  <a:schemeClr val="bg1">
                    <a:lumMod val="65000"/>
                    <a:lumOff val="35000"/>
                  </a:schemeClr>
                </a:solidFill>
              </a:rPr>
              <a:t>Problem</a:t>
            </a:r>
            <a:r>
              <a:rPr lang="zh-CN" altLang="en-U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65000"/>
                    <a:lumOff val="35000"/>
                  </a:schemeClr>
                </a:solidFill>
              </a:rPr>
              <a:t>formulation</a:t>
            </a:r>
            <a:endParaRPr lang="en-US" altLang="zh-CN" b="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3" name="Graphic 92" descr="Web design">
            <a:extLst>
              <a:ext uri="{FF2B5EF4-FFF2-40B4-BE49-F238E27FC236}">
                <a16:creationId xmlns:a16="http://schemas.microsoft.com/office/drawing/2014/main" id="{71FB0EC6-4BED-094B-B44E-4355AD09F4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75262" y="2575583"/>
            <a:ext cx="453118" cy="453118"/>
          </a:xfrm>
          <a:prstGeom prst="rect">
            <a:avLst/>
          </a:prstGeom>
        </p:spPr>
      </p:pic>
      <p:pic>
        <p:nvPicPr>
          <p:cNvPr id="94" name="Graphic 93" descr="Web design">
            <a:extLst>
              <a:ext uri="{FF2B5EF4-FFF2-40B4-BE49-F238E27FC236}">
                <a16:creationId xmlns:a16="http://schemas.microsoft.com/office/drawing/2014/main" id="{946436AE-63EE-A64B-8AFD-13C7FD721B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76366" y="2944799"/>
            <a:ext cx="453119" cy="453119"/>
          </a:xfrm>
          <a:prstGeom prst="rect">
            <a:avLst/>
          </a:prstGeom>
        </p:spPr>
      </p:pic>
      <p:pic>
        <p:nvPicPr>
          <p:cNvPr id="95" name="Graphic 94" descr="Web design">
            <a:extLst>
              <a:ext uri="{FF2B5EF4-FFF2-40B4-BE49-F238E27FC236}">
                <a16:creationId xmlns:a16="http://schemas.microsoft.com/office/drawing/2014/main" id="{F6052AC7-39D7-8B47-AF6E-7FCB517C50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75262" y="3323531"/>
            <a:ext cx="453118" cy="453118"/>
          </a:xfrm>
          <a:prstGeom prst="rect">
            <a:avLst/>
          </a:prstGeom>
        </p:spPr>
      </p:pic>
      <p:sp>
        <p:nvSpPr>
          <p:cNvPr id="99" name="Left Brace 98">
            <a:extLst>
              <a:ext uri="{FF2B5EF4-FFF2-40B4-BE49-F238E27FC236}">
                <a16:creationId xmlns:a16="http://schemas.microsoft.com/office/drawing/2014/main" id="{544A9F60-A768-C044-9099-019242B93C7C}"/>
              </a:ext>
            </a:extLst>
          </p:cNvPr>
          <p:cNvSpPr/>
          <p:nvPr/>
        </p:nvSpPr>
        <p:spPr>
          <a:xfrm>
            <a:off x="3076601" y="2593625"/>
            <a:ext cx="272877" cy="1300960"/>
          </a:xfrm>
          <a:prstGeom prst="leftBrace">
            <a:avLst>
              <a:gd name="adj1" fmla="val 8333"/>
              <a:gd name="adj2" fmla="val 44044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A74E443-F347-0C46-BDF4-03BD77EAF4AB}"/>
              </a:ext>
            </a:extLst>
          </p:cNvPr>
          <p:cNvSpPr txBox="1"/>
          <p:nvPr/>
        </p:nvSpPr>
        <p:spPr>
          <a:xfrm>
            <a:off x="3221079" y="3616206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 </a:t>
            </a:r>
            <a:r>
              <a:rPr lang="en-US" altLang="zh-CN" dirty="0"/>
              <a:t>…..</a:t>
            </a:r>
            <a:endParaRPr lang="en-US" dirty="0"/>
          </a:p>
        </p:txBody>
      </p: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398FB62B-EC4A-324B-89B8-3FE9E89BD141}"/>
              </a:ext>
            </a:extLst>
          </p:cNvPr>
          <p:cNvCxnSpPr>
            <a:stCxn id="93" idx="3"/>
          </p:cNvCxnSpPr>
          <p:nvPr/>
        </p:nvCxnSpPr>
        <p:spPr>
          <a:xfrm>
            <a:off x="3728380" y="2802142"/>
            <a:ext cx="3452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A1D2C477-97F1-044E-88D1-FF5D759FE588}"/>
              </a:ext>
            </a:extLst>
          </p:cNvPr>
          <p:cNvGrpSpPr/>
          <p:nvPr/>
        </p:nvGrpSpPr>
        <p:grpSpPr>
          <a:xfrm>
            <a:off x="4180497" y="734934"/>
            <a:ext cx="4614056" cy="3656189"/>
            <a:chOff x="4154735" y="734934"/>
            <a:chExt cx="4614056" cy="3656189"/>
          </a:xfrm>
        </p:grpSpPr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D2451A98-47BE-4F4C-B0A3-BBC19AC3EC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b="3232"/>
            <a:stretch/>
          </p:blipFill>
          <p:spPr>
            <a:xfrm>
              <a:off x="4154735" y="734934"/>
              <a:ext cx="4614056" cy="365618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026" name="Picture 2" descr="USC Viterbi School (@USCViterbi) | Twitter">
              <a:extLst>
                <a:ext uri="{FF2B5EF4-FFF2-40B4-BE49-F238E27FC236}">
                  <a16:creationId xmlns:a16="http://schemas.microsoft.com/office/drawing/2014/main" id="{BC9EE177-B8FF-6942-B1D5-B926978BBB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2720" y="823379"/>
              <a:ext cx="969505" cy="9695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1" name="Process 110">
            <a:extLst>
              <a:ext uri="{FF2B5EF4-FFF2-40B4-BE49-F238E27FC236}">
                <a16:creationId xmlns:a16="http://schemas.microsoft.com/office/drawing/2014/main" id="{E99163B9-EAB4-E643-9D09-B0B8710AE453}"/>
              </a:ext>
            </a:extLst>
          </p:cNvPr>
          <p:cNvSpPr/>
          <p:nvPr/>
        </p:nvSpPr>
        <p:spPr>
          <a:xfrm>
            <a:off x="4180497" y="734934"/>
            <a:ext cx="1760520" cy="313785"/>
          </a:xfrm>
          <a:prstGeom prst="flowChartProcess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72D79C39-BF6E-6A4A-A6DF-7E55795F893D}"/>
              </a:ext>
            </a:extLst>
          </p:cNvPr>
          <p:cNvSpPr txBox="1"/>
          <p:nvPr/>
        </p:nvSpPr>
        <p:spPr>
          <a:xfrm>
            <a:off x="5982346" y="752375"/>
            <a:ext cx="662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6"/>
                </a:solidFill>
              </a:rPr>
              <a:t>Name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16" name="Process 115">
            <a:extLst>
              <a:ext uri="{FF2B5EF4-FFF2-40B4-BE49-F238E27FC236}">
                <a16:creationId xmlns:a16="http://schemas.microsoft.com/office/drawing/2014/main" id="{FFF40433-5D25-5F43-904C-97D2ADE38B63}"/>
              </a:ext>
            </a:extLst>
          </p:cNvPr>
          <p:cNvSpPr/>
          <p:nvPr/>
        </p:nvSpPr>
        <p:spPr>
          <a:xfrm>
            <a:off x="4196194" y="1441371"/>
            <a:ext cx="975973" cy="228692"/>
          </a:xfrm>
          <a:prstGeom prst="flowChartProcess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EFD75DA3-8571-C649-A47A-82E1B41947BF}"/>
              </a:ext>
            </a:extLst>
          </p:cNvPr>
          <p:cNvSpPr txBox="1"/>
          <p:nvPr/>
        </p:nvSpPr>
        <p:spPr>
          <a:xfrm>
            <a:off x="5132867" y="1401828"/>
            <a:ext cx="930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6"/>
                </a:solidFill>
              </a:rPr>
              <a:t>Instructor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18" name="Process 117">
            <a:extLst>
              <a:ext uri="{FF2B5EF4-FFF2-40B4-BE49-F238E27FC236}">
                <a16:creationId xmlns:a16="http://schemas.microsoft.com/office/drawing/2014/main" id="{538AE006-53F5-EC45-AB51-2235527E3BCF}"/>
              </a:ext>
            </a:extLst>
          </p:cNvPr>
          <p:cNvSpPr/>
          <p:nvPr/>
        </p:nvSpPr>
        <p:spPr>
          <a:xfrm>
            <a:off x="4550078" y="2284923"/>
            <a:ext cx="822042" cy="140991"/>
          </a:xfrm>
          <a:prstGeom prst="flowChartProcess">
            <a:avLst/>
          </a:prstGeom>
          <a:noFill/>
          <a:ln w="9525"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941A94C3-8E77-D742-AEA7-75134E6ABCF1}"/>
              </a:ext>
            </a:extLst>
          </p:cNvPr>
          <p:cNvSpPr txBox="1"/>
          <p:nvPr/>
        </p:nvSpPr>
        <p:spPr>
          <a:xfrm>
            <a:off x="5316984" y="2164304"/>
            <a:ext cx="4988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chemeClr val="accent6"/>
                </a:solidFill>
              </a:rPr>
              <a:t>Time</a:t>
            </a:r>
            <a:endParaRPr lang="en-US" sz="1050" dirty="0">
              <a:solidFill>
                <a:schemeClr val="accent6"/>
              </a:solidFill>
            </a:endParaRPr>
          </a:p>
        </p:txBody>
      </p:sp>
      <p:sp>
        <p:nvSpPr>
          <p:cNvPr id="120" name="Process 119">
            <a:extLst>
              <a:ext uri="{FF2B5EF4-FFF2-40B4-BE49-F238E27FC236}">
                <a16:creationId xmlns:a16="http://schemas.microsoft.com/office/drawing/2014/main" id="{52646168-2083-3447-B36A-641B9AEAD168}"/>
              </a:ext>
            </a:extLst>
          </p:cNvPr>
          <p:cNvSpPr/>
          <p:nvPr/>
        </p:nvSpPr>
        <p:spPr>
          <a:xfrm>
            <a:off x="4584278" y="2449458"/>
            <a:ext cx="434225" cy="106450"/>
          </a:xfrm>
          <a:prstGeom prst="flowChartProcess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7F17EB19-521F-2C4D-B7B1-EF469531CE7B}"/>
              </a:ext>
            </a:extLst>
          </p:cNvPr>
          <p:cNvSpPr txBox="1"/>
          <p:nvPr/>
        </p:nvSpPr>
        <p:spPr>
          <a:xfrm>
            <a:off x="4975099" y="2405821"/>
            <a:ext cx="7184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chemeClr val="accent6"/>
                </a:solidFill>
              </a:rPr>
              <a:t>Location</a:t>
            </a:r>
            <a:endParaRPr lang="en-US" sz="1050" dirty="0">
              <a:solidFill>
                <a:schemeClr val="accent6"/>
              </a:solidFill>
            </a:endParaRPr>
          </a:p>
        </p:txBody>
      </p:sp>
      <p:sp>
        <p:nvSpPr>
          <p:cNvPr id="122" name="Process 121">
            <a:extLst>
              <a:ext uri="{FF2B5EF4-FFF2-40B4-BE49-F238E27FC236}">
                <a16:creationId xmlns:a16="http://schemas.microsoft.com/office/drawing/2014/main" id="{66EF081F-DCF6-F645-B799-3FEFF80ECDA9}"/>
              </a:ext>
            </a:extLst>
          </p:cNvPr>
          <p:cNvSpPr/>
          <p:nvPr/>
        </p:nvSpPr>
        <p:spPr>
          <a:xfrm>
            <a:off x="4577298" y="2775927"/>
            <a:ext cx="794822" cy="140991"/>
          </a:xfrm>
          <a:prstGeom prst="flowChartProcess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123" name="Process 122">
            <a:extLst>
              <a:ext uri="{FF2B5EF4-FFF2-40B4-BE49-F238E27FC236}">
                <a16:creationId xmlns:a16="http://schemas.microsoft.com/office/drawing/2014/main" id="{140CEF9E-72F0-5748-9A9D-8A225736D23E}"/>
              </a:ext>
            </a:extLst>
          </p:cNvPr>
          <p:cNvSpPr/>
          <p:nvPr/>
        </p:nvSpPr>
        <p:spPr>
          <a:xfrm>
            <a:off x="4738946" y="3818661"/>
            <a:ext cx="2939536" cy="136821"/>
          </a:xfrm>
          <a:prstGeom prst="flowChartProcess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D8C8E7CF-7FBE-F747-B969-BA60776218CB}"/>
              </a:ext>
            </a:extLst>
          </p:cNvPr>
          <p:cNvSpPr txBox="1"/>
          <p:nvPr/>
        </p:nvSpPr>
        <p:spPr>
          <a:xfrm>
            <a:off x="7639757" y="3760113"/>
            <a:ext cx="73930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chemeClr val="accent6"/>
                </a:solidFill>
              </a:rPr>
              <a:t>Textbook</a:t>
            </a:r>
            <a:endParaRPr lang="en-US" sz="1050" dirty="0">
              <a:solidFill>
                <a:schemeClr val="accent6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B2B70D8F-0F00-9743-B803-940EA28A8B7A}"/>
              </a:ext>
            </a:extLst>
          </p:cNvPr>
          <p:cNvSpPr txBox="1"/>
          <p:nvPr/>
        </p:nvSpPr>
        <p:spPr>
          <a:xfrm>
            <a:off x="5323912" y="2714092"/>
            <a:ext cx="5229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chemeClr val="accent6"/>
                </a:solidFill>
              </a:rPr>
              <a:t>Email</a:t>
            </a:r>
            <a:endParaRPr lang="en-US" sz="1050" dirty="0">
              <a:solidFill>
                <a:schemeClr val="accent6"/>
              </a:solidFill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308A7F03-6054-974E-96FF-181257387FD4}"/>
              </a:ext>
            </a:extLst>
          </p:cNvPr>
          <p:cNvSpPr/>
          <p:nvPr/>
        </p:nvSpPr>
        <p:spPr>
          <a:xfrm>
            <a:off x="204856" y="1058273"/>
            <a:ext cx="376450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accent6"/>
                </a:solidFill>
              </a:rPr>
              <a:t>Domain</a:t>
            </a:r>
            <a:r>
              <a:rPr lang="en-US" altLang="zh-CN" dirty="0">
                <a:solidFill>
                  <a:schemeClr val="accent6"/>
                </a:solidFill>
              </a:rPr>
              <a:t>:</a:t>
            </a:r>
            <a:r>
              <a:rPr lang="zh-CN" altLang="en-US" dirty="0">
                <a:solidFill>
                  <a:schemeClr val="accent6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course</a:t>
            </a:r>
          </a:p>
          <a:p>
            <a:r>
              <a:rPr lang="en-US" altLang="zh-CN" b="1" dirty="0">
                <a:solidFill>
                  <a:schemeClr val="accent6"/>
                </a:solidFill>
              </a:rPr>
              <a:t>Fields</a:t>
            </a:r>
            <a:r>
              <a:rPr lang="en-US" altLang="zh-CN" dirty="0">
                <a:solidFill>
                  <a:schemeClr val="accent6"/>
                </a:solidFill>
              </a:rPr>
              <a:t>:</a:t>
            </a:r>
            <a:r>
              <a:rPr lang="zh-CN" altLang="en-US" dirty="0">
                <a:solidFill>
                  <a:schemeClr val="accent6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Name,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Course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Number,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Instructor,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Time,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Location,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Email,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Textbook,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Description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8" name="Process 127">
            <a:extLst>
              <a:ext uri="{FF2B5EF4-FFF2-40B4-BE49-F238E27FC236}">
                <a16:creationId xmlns:a16="http://schemas.microsoft.com/office/drawing/2014/main" id="{0357050B-B9CC-9E44-91D2-5CF128D07273}"/>
              </a:ext>
            </a:extLst>
          </p:cNvPr>
          <p:cNvSpPr/>
          <p:nvPr/>
        </p:nvSpPr>
        <p:spPr>
          <a:xfrm>
            <a:off x="4699679" y="3129607"/>
            <a:ext cx="4051698" cy="362688"/>
          </a:xfrm>
          <a:prstGeom prst="flowChartProcess">
            <a:avLst/>
          </a:prstGeom>
          <a:solidFill>
            <a:schemeClr val="accent6">
              <a:alpha val="11000"/>
            </a:schemeClr>
          </a:solidFill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99C6A461-4764-134E-B0F6-6CFB968FA1D4}"/>
              </a:ext>
            </a:extLst>
          </p:cNvPr>
          <p:cNvSpPr txBox="1"/>
          <p:nvPr/>
        </p:nvSpPr>
        <p:spPr>
          <a:xfrm>
            <a:off x="7948495" y="2912161"/>
            <a:ext cx="86113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chemeClr val="accent6"/>
                </a:solidFill>
              </a:rPr>
              <a:t>Description</a:t>
            </a:r>
            <a:endParaRPr lang="en-US" sz="1050" dirty="0">
              <a:solidFill>
                <a:schemeClr val="accent6"/>
              </a:solidFill>
            </a:endParaRPr>
          </a:p>
        </p:txBody>
      </p:sp>
      <p:sp>
        <p:nvSpPr>
          <p:cNvPr id="131" name="Process 130">
            <a:extLst>
              <a:ext uri="{FF2B5EF4-FFF2-40B4-BE49-F238E27FC236}">
                <a16:creationId xmlns:a16="http://schemas.microsoft.com/office/drawing/2014/main" id="{24A99396-9074-9C43-91E9-B6B153DBEF91}"/>
              </a:ext>
            </a:extLst>
          </p:cNvPr>
          <p:cNvSpPr/>
          <p:nvPr/>
        </p:nvSpPr>
        <p:spPr>
          <a:xfrm>
            <a:off x="4196194" y="3240927"/>
            <a:ext cx="503485" cy="251368"/>
          </a:xfrm>
          <a:prstGeom prst="flowChartProcess">
            <a:avLst/>
          </a:prstGeom>
          <a:solidFill>
            <a:schemeClr val="accent6">
              <a:alpha val="11000"/>
            </a:schemeClr>
          </a:solidFill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pic>
        <p:nvPicPr>
          <p:cNvPr id="1025" name="Picture 1024">
            <a:extLst>
              <a:ext uri="{FF2B5EF4-FFF2-40B4-BE49-F238E27FC236}">
                <a16:creationId xmlns:a16="http://schemas.microsoft.com/office/drawing/2014/main" id="{A069304F-1604-C749-A9B8-47547EFC25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70284" y="1147312"/>
            <a:ext cx="731762" cy="177105"/>
          </a:xfrm>
          <a:prstGeom prst="rect">
            <a:avLst/>
          </a:prstGeom>
        </p:spPr>
      </p:pic>
      <p:sp>
        <p:nvSpPr>
          <p:cNvPr id="115" name="Process 114">
            <a:extLst>
              <a:ext uri="{FF2B5EF4-FFF2-40B4-BE49-F238E27FC236}">
                <a16:creationId xmlns:a16="http://schemas.microsoft.com/office/drawing/2014/main" id="{1B51081B-12F3-D648-B2E8-AE0B625BB62E}"/>
              </a:ext>
            </a:extLst>
          </p:cNvPr>
          <p:cNvSpPr/>
          <p:nvPr/>
        </p:nvSpPr>
        <p:spPr>
          <a:xfrm>
            <a:off x="4180497" y="1115005"/>
            <a:ext cx="731762" cy="228692"/>
          </a:xfrm>
          <a:prstGeom prst="flowChartProcess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ED5233DE-9932-0646-969D-390086608447}"/>
              </a:ext>
            </a:extLst>
          </p:cNvPr>
          <p:cNvSpPr txBox="1"/>
          <p:nvPr/>
        </p:nvSpPr>
        <p:spPr>
          <a:xfrm>
            <a:off x="4912259" y="1074794"/>
            <a:ext cx="1497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6"/>
                </a:solidFill>
              </a:rPr>
              <a:t>Course</a:t>
            </a:r>
            <a:r>
              <a:rPr lang="zh-CN" altLang="en-US" dirty="0">
                <a:solidFill>
                  <a:schemeClr val="accent6"/>
                </a:solidFill>
              </a:rPr>
              <a:t> </a:t>
            </a:r>
            <a:r>
              <a:rPr lang="en-US" altLang="zh-CN" dirty="0">
                <a:solidFill>
                  <a:schemeClr val="accent6"/>
                </a:solidFill>
              </a:rPr>
              <a:t>Number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0671CD48-80B2-154A-8183-CDD01A0936CD}"/>
              </a:ext>
            </a:extLst>
          </p:cNvPr>
          <p:cNvSpPr txBox="1"/>
          <p:nvPr/>
        </p:nvSpPr>
        <p:spPr>
          <a:xfrm>
            <a:off x="3183537" y="3921919"/>
            <a:ext cx="712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Detail</a:t>
            </a:r>
          </a:p>
          <a:p>
            <a:r>
              <a:rPr lang="en-US" altLang="zh-CN" b="1" dirty="0"/>
              <a:t>Pages</a:t>
            </a:r>
            <a:endParaRPr lang="en-US" b="1" dirty="0"/>
          </a:p>
        </p:txBody>
      </p:sp>
      <p:grpSp>
        <p:nvGrpSpPr>
          <p:cNvPr id="1027" name="Group 1026">
            <a:extLst>
              <a:ext uri="{FF2B5EF4-FFF2-40B4-BE49-F238E27FC236}">
                <a16:creationId xmlns:a16="http://schemas.microsoft.com/office/drawing/2014/main" id="{6D7F0F87-5F78-6F40-8A08-94ABC369005C}"/>
              </a:ext>
            </a:extLst>
          </p:cNvPr>
          <p:cNvGrpSpPr/>
          <p:nvPr/>
        </p:nvGrpSpPr>
        <p:grpSpPr>
          <a:xfrm>
            <a:off x="321928" y="2711337"/>
            <a:ext cx="2783153" cy="857988"/>
            <a:chOff x="321928" y="2711337"/>
            <a:chExt cx="2783153" cy="857988"/>
          </a:xfrm>
        </p:grpSpPr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14BF1D66-5246-FA4E-A483-E12525CA0C1E}"/>
                </a:ext>
              </a:extLst>
            </p:cNvPr>
            <p:cNvGrpSpPr/>
            <p:nvPr/>
          </p:nvGrpSpPr>
          <p:grpSpPr>
            <a:xfrm>
              <a:off x="321928" y="2711337"/>
              <a:ext cx="2783153" cy="857988"/>
              <a:chOff x="377392" y="2658958"/>
              <a:chExt cx="2783153" cy="857988"/>
            </a:xfrm>
          </p:grpSpPr>
          <p:pic>
            <p:nvPicPr>
              <p:cNvPr id="138" name="Picture 137">
                <a:extLst>
                  <a:ext uri="{FF2B5EF4-FFF2-40B4-BE49-F238E27FC236}">
                    <a16:creationId xmlns:a16="http://schemas.microsoft.com/office/drawing/2014/main" id="{A701E4D2-C26E-F143-8A6A-4112A1CD99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27217" y="2667241"/>
                <a:ext cx="758295" cy="833044"/>
              </a:xfrm>
              <a:prstGeom prst="rect">
                <a:avLst/>
              </a:prstGeom>
            </p:spPr>
          </p:pic>
          <p:pic>
            <p:nvPicPr>
              <p:cNvPr id="139" name="Picture 138">
                <a:extLst>
                  <a:ext uri="{FF2B5EF4-FFF2-40B4-BE49-F238E27FC236}">
                    <a16:creationId xmlns:a16="http://schemas.microsoft.com/office/drawing/2014/main" id="{39763D04-FDCB-7443-88EA-3787EFC436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7392" y="2665108"/>
                <a:ext cx="773380" cy="851838"/>
              </a:xfrm>
              <a:prstGeom prst="rect">
                <a:avLst/>
              </a:prstGeom>
            </p:spPr>
          </p:pic>
          <p:pic>
            <p:nvPicPr>
              <p:cNvPr id="140" name="Picture 139">
                <a:extLst>
                  <a:ext uri="{FF2B5EF4-FFF2-40B4-BE49-F238E27FC236}">
                    <a16:creationId xmlns:a16="http://schemas.microsoft.com/office/drawing/2014/main" id="{BA3FAD3F-653E-5547-9586-8AC886AC40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72564" y="2658958"/>
                <a:ext cx="687981" cy="837824"/>
              </a:xfrm>
              <a:prstGeom prst="rect">
                <a:avLst/>
              </a:prstGeom>
            </p:spPr>
          </p:pic>
        </p:grpSp>
        <p:pic>
          <p:nvPicPr>
            <p:cNvPr id="141" name="Picture 2" descr="USC Viterbi School (@USCViterbi) | Twitter">
              <a:extLst>
                <a:ext uri="{FF2B5EF4-FFF2-40B4-BE49-F238E27FC236}">
                  <a16:creationId xmlns:a16="http://schemas.microsoft.com/office/drawing/2014/main" id="{A35AEAC4-9A6D-FC41-936F-BDFE047647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9516" y="2725344"/>
              <a:ext cx="123033" cy="123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3" name="TextBox 142">
            <a:extLst>
              <a:ext uri="{FF2B5EF4-FFF2-40B4-BE49-F238E27FC236}">
                <a16:creationId xmlns:a16="http://schemas.microsoft.com/office/drawing/2014/main" id="{C1F47E4B-A2A6-FF41-93F7-4C32659B2ED9}"/>
              </a:ext>
            </a:extLst>
          </p:cNvPr>
          <p:cNvSpPr txBox="1"/>
          <p:nvPr/>
        </p:nvSpPr>
        <p:spPr>
          <a:xfrm>
            <a:off x="4105237" y="4449923"/>
            <a:ext cx="31766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A</a:t>
            </a:r>
            <a:r>
              <a:rPr lang="zh-CN" altLang="en-US" b="1" dirty="0"/>
              <a:t> </a:t>
            </a:r>
            <a:r>
              <a:rPr lang="en-US" altLang="zh-CN" b="1" dirty="0"/>
              <a:t>particular</a:t>
            </a:r>
            <a:r>
              <a:rPr lang="zh-CN" altLang="en-US" b="1" dirty="0"/>
              <a:t> </a:t>
            </a:r>
            <a:r>
              <a:rPr lang="en-US" altLang="zh-CN" b="1" dirty="0"/>
              <a:t>detail</a:t>
            </a:r>
            <a:r>
              <a:rPr lang="zh-CN" altLang="en-US" b="1" dirty="0"/>
              <a:t> </a:t>
            </a:r>
            <a:r>
              <a:rPr lang="en-US" altLang="zh-CN" b="1" dirty="0"/>
              <a:t>page</a:t>
            </a:r>
            <a:r>
              <a:rPr lang="zh-CN" altLang="en-US" b="1" dirty="0"/>
              <a:t> </a:t>
            </a:r>
            <a:r>
              <a:rPr lang="en-US" altLang="zh-CN" b="1" dirty="0"/>
              <a:t>w/</a:t>
            </a:r>
            <a:r>
              <a:rPr lang="zh-CN" altLang="en-US" b="1" dirty="0"/>
              <a:t> </a:t>
            </a:r>
            <a:r>
              <a:rPr lang="en-US" altLang="zh-CN" b="1" dirty="0"/>
              <a:t>labels</a:t>
            </a:r>
            <a:r>
              <a:rPr lang="zh-CN" altLang="en-US" b="1" dirty="0"/>
              <a:t> </a:t>
            </a:r>
            <a:endParaRPr lang="en-US" b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4CF6E73-299B-2645-A411-897B9FC9DB0E}"/>
              </a:ext>
            </a:extLst>
          </p:cNvPr>
          <p:cNvSpPr txBox="1"/>
          <p:nvPr/>
        </p:nvSpPr>
        <p:spPr>
          <a:xfrm>
            <a:off x="8611482" y="4835723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3/14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334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0" grpId="0"/>
      <p:bldP spid="111" grpId="0" animBg="1"/>
      <p:bldP spid="112" grpId="0"/>
      <p:bldP spid="116" grpId="0" animBg="1"/>
      <p:bldP spid="117" grpId="0"/>
      <p:bldP spid="118" grpId="0" animBg="1"/>
      <p:bldP spid="119" grpId="0"/>
      <p:bldP spid="120" grpId="0" animBg="1"/>
      <p:bldP spid="121" grpId="0"/>
      <p:bldP spid="122" grpId="0" animBg="1"/>
      <p:bldP spid="123" grpId="0" animBg="1"/>
      <p:bldP spid="124" grpId="0"/>
      <p:bldP spid="125" grpId="0"/>
      <p:bldP spid="126" grpId="0"/>
      <p:bldP spid="128" grpId="0" animBg="1"/>
      <p:bldP spid="129" grpId="0"/>
      <p:bldP spid="131" grpId="0" animBg="1"/>
      <p:bldP spid="115" grpId="0" animBg="1"/>
      <p:bldP spid="114" grpId="0"/>
      <p:bldP spid="135" grpId="0"/>
      <p:bldP spid="1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C27F198-D3C7-EF42-A9A2-E5EC5CE5E1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86518" y="173871"/>
            <a:ext cx="7026903" cy="517053"/>
          </a:xfrm>
        </p:spPr>
        <p:txBody>
          <a:bodyPr/>
          <a:lstStyle/>
          <a:p>
            <a:r>
              <a:rPr lang="en-US" altLang="zh-CN" sz="2000" dirty="0"/>
              <a:t>A</a:t>
            </a:r>
            <a:r>
              <a:rPr lang="zh-CN" altLang="en-US" sz="2000" dirty="0"/>
              <a:t> </a:t>
            </a:r>
            <a:r>
              <a:rPr lang="en-US" altLang="zh-CN" sz="2000" dirty="0"/>
              <a:t>running</a:t>
            </a:r>
            <a:r>
              <a:rPr lang="zh-CN" altLang="en-US" sz="2000" dirty="0"/>
              <a:t> </a:t>
            </a:r>
            <a:r>
              <a:rPr lang="en-US" altLang="zh-CN" sz="2000" dirty="0"/>
              <a:t>example:</a:t>
            </a:r>
            <a:r>
              <a:rPr lang="zh-CN" altLang="en-US" sz="2000" dirty="0"/>
              <a:t> </a:t>
            </a:r>
            <a:r>
              <a:rPr lang="en-US" altLang="zh-CN" sz="2000" dirty="0">
                <a:solidFill>
                  <a:schemeClr val="bg1"/>
                </a:solidFill>
              </a:rPr>
              <a:t>building</a:t>
            </a:r>
            <a:r>
              <a:rPr lang="zh-CN" altLang="en-US" sz="2000" dirty="0">
                <a:solidFill>
                  <a:schemeClr val="bg1"/>
                </a:solidFill>
              </a:rPr>
              <a:t> </a:t>
            </a:r>
            <a:r>
              <a:rPr lang="en-US" altLang="zh-CN" sz="2000" dirty="0">
                <a:solidFill>
                  <a:schemeClr val="bg1"/>
                </a:solidFill>
              </a:rPr>
              <a:t>a</a:t>
            </a:r>
            <a:r>
              <a:rPr lang="zh-CN" altLang="en-US" sz="2000" dirty="0">
                <a:solidFill>
                  <a:schemeClr val="bg1"/>
                </a:solidFill>
              </a:rPr>
              <a:t> </a:t>
            </a:r>
            <a:r>
              <a:rPr lang="en-US" altLang="zh-CN" sz="2000" dirty="0">
                <a:solidFill>
                  <a:schemeClr val="bg1"/>
                </a:solidFill>
              </a:rPr>
              <a:t>course</a:t>
            </a:r>
            <a:r>
              <a:rPr lang="zh-CN" altLang="en-US" sz="2000" dirty="0">
                <a:solidFill>
                  <a:schemeClr val="bg1"/>
                </a:solidFill>
              </a:rPr>
              <a:t> </a:t>
            </a:r>
            <a:r>
              <a:rPr lang="en-US" altLang="zh-CN" sz="2000" dirty="0">
                <a:solidFill>
                  <a:schemeClr val="bg1"/>
                </a:solidFill>
              </a:rPr>
              <a:t>info</a:t>
            </a:r>
            <a:r>
              <a:rPr lang="zh-CN" altLang="en-US" sz="2000" dirty="0">
                <a:solidFill>
                  <a:schemeClr val="bg1"/>
                </a:solidFill>
              </a:rPr>
              <a:t> </a:t>
            </a:r>
            <a:r>
              <a:rPr lang="en-US" altLang="zh-CN" sz="2000" dirty="0">
                <a:solidFill>
                  <a:schemeClr val="bg1"/>
                </a:solidFill>
              </a:rPr>
              <a:t>KB.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52A7594-5B64-804B-BC7A-417292A121C5}"/>
              </a:ext>
            </a:extLst>
          </p:cNvPr>
          <p:cNvGrpSpPr/>
          <p:nvPr/>
        </p:nvGrpSpPr>
        <p:grpSpPr>
          <a:xfrm>
            <a:off x="292015" y="2294769"/>
            <a:ext cx="2981741" cy="1529956"/>
            <a:chOff x="478793" y="693498"/>
            <a:chExt cx="2981741" cy="1529956"/>
          </a:xfrm>
        </p:grpSpPr>
        <p:sp>
          <p:nvSpPr>
            <p:cNvPr id="17" name="Process 16">
              <a:extLst>
                <a:ext uri="{FF2B5EF4-FFF2-40B4-BE49-F238E27FC236}">
                  <a16:creationId xmlns:a16="http://schemas.microsoft.com/office/drawing/2014/main" id="{AAF88F15-FB73-6048-AE80-D26EECEC5DDC}"/>
                </a:ext>
              </a:extLst>
            </p:cNvPr>
            <p:cNvSpPr/>
            <p:nvPr/>
          </p:nvSpPr>
          <p:spPr>
            <a:xfrm>
              <a:off x="478794" y="1001276"/>
              <a:ext cx="2981740" cy="1222178"/>
            </a:xfrm>
            <a:prstGeom prst="flowChartProcess">
              <a:avLst/>
            </a:prstGeom>
            <a:solidFill>
              <a:schemeClr val="accent1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Graphic 9" descr="Document">
              <a:extLst>
                <a:ext uri="{FF2B5EF4-FFF2-40B4-BE49-F238E27FC236}">
                  <a16:creationId xmlns:a16="http://schemas.microsoft.com/office/drawing/2014/main" id="{1A3A9CF3-C8C5-0240-A57B-5BF4896D8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78793" y="1001276"/>
              <a:ext cx="914400" cy="914400"/>
            </a:xfrm>
            <a:prstGeom prst="rect">
              <a:avLst/>
            </a:prstGeom>
          </p:spPr>
        </p:pic>
        <p:pic>
          <p:nvPicPr>
            <p:cNvPr id="11" name="Graphic 10" descr="Document">
              <a:extLst>
                <a:ext uri="{FF2B5EF4-FFF2-40B4-BE49-F238E27FC236}">
                  <a16:creationId xmlns:a16="http://schemas.microsoft.com/office/drawing/2014/main" id="{421B5F92-0291-154F-A110-3AA51C95B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512462" y="1001276"/>
              <a:ext cx="914400" cy="914400"/>
            </a:xfrm>
            <a:prstGeom prst="rect">
              <a:avLst/>
            </a:prstGeom>
          </p:spPr>
        </p:pic>
        <p:pic>
          <p:nvPicPr>
            <p:cNvPr id="12" name="Graphic 11" descr="Document">
              <a:extLst>
                <a:ext uri="{FF2B5EF4-FFF2-40B4-BE49-F238E27FC236}">
                  <a16:creationId xmlns:a16="http://schemas.microsoft.com/office/drawing/2014/main" id="{0758BD0C-013A-AC47-979D-110F77208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546133" y="1001276"/>
              <a:ext cx="914400" cy="9144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822A03C-4B7F-DC42-B057-F6A3AB7C2AC3}"/>
                </a:ext>
              </a:extLst>
            </p:cNvPr>
            <p:cNvSpPr txBox="1"/>
            <p:nvPr/>
          </p:nvSpPr>
          <p:spPr>
            <a:xfrm>
              <a:off x="689771" y="1915676"/>
              <a:ext cx="4924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MIT</a:t>
              </a:r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EDB46C1-E316-264A-8073-B43E23C4BCD7}"/>
                </a:ext>
              </a:extLst>
            </p:cNvPr>
            <p:cNvSpPr txBox="1"/>
            <p:nvPr/>
          </p:nvSpPr>
          <p:spPr>
            <a:xfrm>
              <a:off x="1559133" y="1915676"/>
              <a:ext cx="8210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Harvard</a:t>
              </a:r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861FAFA-426A-094D-BBB3-DAC2C14C0581}"/>
                </a:ext>
              </a:extLst>
            </p:cNvPr>
            <p:cNvSpPr txBox="1"/>
            <p:nvPr/>
          </p:nvSpPr>
          <p:spPr>
            <a:xfrm>
              <a:off x="2721044" y="1915676"/>
              <a:ext cx="5645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USC</a:t>
              </a:r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57729B8-2E1A-FD41-B97E-8553D17A658D}"/>
                </a:ext>
              </a:extLst>
            </p:cNvPr>
            <p:cNvSpPr txBox="1"/>
            <p:nvPr/>
          </p:nvSpPr>
          <p:spPr>
            <a:xfrm>
              <a:off x="651155" y="693498"/>
              <a:ext cx="25715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A</a:t>
              </a:r>
              <a:r>
                <a:rPr lang="zh-CN" altLang="en-US" dirty="0"/>
                <a:t> </a:t>
              </a:r>
              <a:r>
                <a:rPr lang="en-US" altLang="zh-CN" dirty="0"/>
                <a:t>few</a:t>
              </a:r>
              <a:r>
                <a:rPr lang="zh-CN" altLang="en-US" dirty="0"/>
                <a:t> </a:t>
              </a:r>
              <a:r>
                <a:rPr lang="en-US" altLang="zh-CN" dirty="0"/>
                <a:t>labeled</a:t>
              </a:r>
              <a:r>
                <a:rPr lang="zh-CN" altLang="en-US" dirty="0"/>
                <a:t> </a:t>
              </a:r>
              <a:r>
                <a:rPr lang="en-US" altLang="zh-CN" b="1" dirty="0">
                  <a:solidFill>
                    <a:srgbClr val="FF0000"/>
                  </a:solidFill>
                </a:rPr>
                <a:t>seed</a:t>
              </a:r>
              <a:r>
                <a:rPr lang="zh-CN" altLang="en-US" b="1" dirty="0">
                  <a:solidFill>
                    <a:srgbClr val="FF0000"/>
                  </a:solidFill>
                </a:rPr>
                <a:t> </a:t>
              </a:r>
              <a:r>
                <a:rPr lang="en-US" altLang="zh-CN" b="1" dirty="0">
                  <a:solidFill>
                    <a:srgbClr val="FF0000"/>
                  </a:solidFill>
                </a:rPr>
                <a:t>websites</a:t>
              </a:r>
              <a:r>
                <a:rPr lang="en-US" altLang="zh-CN" dirty="0">
                  <a:solidFill>
                    <a:srgbClr val="FF0000"/>
                  </a:solidFill>
                </a:rPr>
                <a:t>.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20" name="Subtitle 1">
            <a:extLst>
              <a:ext uri="{FF2B5EF4-FFF2-40B4-BE49-F238E27FC236}">
                <a16:creationId xmlns:a16="http://schemas.microsoft.com/office/drawing/2014/main" id="{B0ADC2B7-4EA9-FD4E-B0EE-E9C958348277}"/>
              </a:ext>
            </a:extLst>
          </p:cNvPr>
          <p:cNvSpPr txBox="1">
            <a:spLocks/>
          </p:cNvSpPr>
          <p:nvPr/>
        </p:nvSpPr>
        <p:spPr>
          <a:xfrm>
            <a:off x="44989" y="169266"/>
            <a:ext cx="3228767" cy="517053"/>
          </a:xfrm>
          <a:prstGeom prst="rect">
            <a:avLst/>
          </a:prstGeom>
          <a:solidFill>
            <a:schemeClr val="accent6">
              <a:lumMod val="20000"/>
              <a:lumOff val="80000"/>
              <a:alpha val="33000"/>
            </a:schemeClr>
          </a:solidFill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1" i="0" u="none" strike="noStrike" cap="none">
                <a:solidFill>
                  <a:srgbClr val="4285F4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altLang="zh-CN" dirty="0">
                <a:solidFill>
                  <a:schemeClr val="bg1">
                    <a:lumMod val="65000"/>
                    <a:lumOff val="35000"/>
                  </a:schemeClr>
                </a:solidFill>
              </a:rPr>
              <a:t>Problem</a:t>
            </a:r>
            <a:r>
              <a:rPr lang="zh-CN" altLang="en-U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65000"/>
                    <a:lumOff val="35000"/>
                  </a:schemeClr>
                </a:solidFill>
              </a:rPr>
              <a:t>formulation</a:t>
            </a:r>
            <a:endParaRPr lang="en-US" altLang="zh-CN" b="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2A7E578-786D-FA4F-BE49-8D8ADFBF705F}"/>
              </a:ext>
            </a:extLst>
          </p:cNvPr>
          <p:cNvGrpSpPr/>
          <p:nvPr/>
        </p:nvGrpSpPr>
        <p:grpSpPr>
          <a:xfrm>
            <a:off x="5063017" y="980777"/>
            <a:ext cx="3735318" cy="2136669"/>
            <a:chOff x="4582105" y="-291458"/>
            <a:chExt cx="3735318" cy="2136669"/>
          </a:xfrm>
        </p:grpSpPr>
        <p:sp>
          <p:nvSpPr>
            <p:cNvPr id="73" name="Process 72">
              <a:extLst>
                <a:ext uri="{FF2B5EF4-FFF2-40B4-BE49-F238E27FC236}">
                  <a16:creationId xmlns:a16="http://schemas.microsoft.com/office/drawing/2014/main" id="{999E69ED-AE8A-9D46-B699-AAD1827AE748}"/>
                </a:ext>
              </a:extLst>
            </p:cNvPr>
            <p:cNvSpPr/>
            <p:nvPr/>
          </p:nvSpPr>
          <p:spPr>
            <a:xfrm>
              <a:off x="4760316" y="47326"/>
              <a:ext cx="2981740" cy="1797885"/>
            </a:xfrm>
            <a:prstGeom prst="flowChartProcess">
              <a:avLst/>
            </a:prstGeom>
            <a:solidFill>
              <a:schemeClr val="tx2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2BFF7E75-3664-D346-80E1-2841B1415071}"/>
                </a:ext>
              </a:extLst>
            </p:cNvPr>
            <p:cNvGrpSpPr/>
            <p:nvPr/>
          </p:nvGrpSpPr>
          <p:grpSpPr>
            <a:xfrm>
              <a:off x="4767964" y="141363"/>
              <a:ext cx="2974092" cy="816365"/>
              <a:chOff x="4362448" y="1008343"/>
              <a:chExt cx="2974092" cy="816365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3F47559C-CE2A-F940-8282-085DB279889A}"/>
                  </a:ext>
                </a:extLst>
              </p:cNvPr>
              <p:cNvGrpSpPr/>
              <p:nvPr/>
            </p:nvGrpSpPr>
            <p:grpSpPr>
              <a:xfrm>
                <a:off x="4362448" y="1008343"/>
                <a:ext cx="742511" cy="816365"/>
                <a:chOff x="4297999" y="1001276"/>
                <a:chExt cx="742511" cy="816365"/>
              </a:xfrm>
            </p:grpSpPr>
            <p:pic>
              <p:nvPicPr>
                <p:cNvPr id="21" name="Graphic 20" descr="Document">
                  <a:extLst>
                    <a:ext uri="{FF2B5EF4-FFF2-40B4-BE49-F238E27FC236}">
                      <a16:creationId xmlns:a16="http://schemas.microsoft.com/office/drawing/2014/main" id="{3E6F1608-9F80-294E-BA86-2EF541A377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00750" y="1001276"/>
                  <a:ext cx="537007" cy="537007"/>
                </a:xfrm>
                <a:prstGeom prst="rect">
                  <a:avLst/>
                </a:prstGeom>
              </p:spPr>
            </p:pic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711E14B5-4C5D-7F43-808D-DDA069B68BA4}"/>
                    </a:ext>
                  </a:extLst>
                </p:cNvPr>
                <p:cNvSpPr txBox="1"/>
                <p:nvPr/>
              </p:nvSpPr>
              <p:spPr>
                <a:xfrm>
                  <a:off x="4297999" y="1509864"/>
                  <a:ext cx="74251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/>
                    <a:t>Univ.</a:t>
                  </a:r>
                  <a:r>
                    <a:rPr lang="zh-CN" altLang="en-US" dirty="0"/>
                    <a:t> </a:t>
                  </a:r>
                  <a:r>
                    <a:rPr lang="en-US" altLang="zh-CN" dirty="0"/>
                    <a:t>1</a:t>
                  </a:r>
                  <a:endParaRPr lang="en-US" dirty="0"/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B3517090-21FC-FE44-8397-07C7E7C1DC43}"/>
                  </a:ext>
                </a:extLst>
              </p:cNvPr>
              <p:cNvGrpSpPr/>
              <p:nvPr/>
            </p:nvGrpSpPr>
            <p:grpSpPr>
              <a:xfrm>
                <a:off x="5109013" y="1008343"/>
                <a:ext cx="742511" cy="816365"/>
                <a:chOff x="4297999" y="1001276"/>
                <a:chExt cx="742511" cy="816365"/>
              </a:xfrm>
            </p:grpSpPr>
            <p:pic>
              <p:nvPicPr>
                <p:cNvPr id="26" name="Graphic 25" descr="Document">
                  <a:extLst>
                    <a:ext uri="{FF2B5EF4-FFF2-40B4-BE49-F238E27FC236}">
                      <a16:creationId xmlns:a16="http://schemas.microsoft.com/office/drawing/2014/main" id="{ECFD9ADF-ED74-AA41-A89E-E8EAE1CB1C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00750" y="1001276"/>
                  <a:ext cx="537007" cy="537007"/>
                </a:xfrm>
                <a:prstGeom prst="rect">
                  <a:avLst/>
                </a:prstGeom>
              </p:spPr>
            </p:pic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7C4EE15F-C9FE-9049-ACBC-291B7CF530D9}"/>
                    </a:ext>
                  </a:extLst>
                </p:cNvPr>
                <p:cNvSpPr txBox="1"/>
                <p:nvPr/>
              </p:nvSpPr>
              <p:spPr>
                <a:xfrm>
                  <a:off x="4297999" y="1509864"/>
                  <a:ext cx="74251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/>
                    <a:t>Univ.</a:t>
                  </a:r>
                  <a:r>
                    <a:rPr lang="zh-CN" altLang="en-US" dirty="0"/>
                    <a:t> </a:t>
                  </a:r>
                  <a:r>
                    <a:rPr lang="en-US" altLang="zh-CN" dirty="0"/>
                    <a:t>2</a:t>
                  </a:r>
                  <a:endParaRPr lang="en-US" dirty="0"/>
                </a:p>
              </p:txBody>
            </p: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5FC911F0-D272-624B-BDEA-CE55C36E97F7}"/>
                  </a:ext>
                </a:extLst>
              </p:cNvPr>
              <p:cNvGrpSpPr/>
              <p:nvPr/>
            </p:nvGrpSpPr>
            <p:grpSpPr>
              <a:xfrm>
                <a:off x="5851522" y="1008343"/>
                <a:ext cx="742511" cy="816365"/>
                <a:chOff x="4297999" y="1001276"/>
                <a:chExt cx="742511" cy="816365"/>
              </a:xfrm>
            </p:grpSpPr>
            <p:pic>
              <p:nvPicPr>
                <p:cNvPr id="29" name="Graphic 28" descr="Document">
                  <a:extLst>
                    <a:ext uri="{FF2B5EF4-FFF2-40B4-BE49-F238E27FC236}">
                      <a16:creationId xmlns:a16="http://schemas.microsoft.com/office/drawing/2014/main" id="{8A127B7C-BBCE-F247-BFB6-7D72DF90E9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00750" y="1001276"/>
                  <a:ext cx="537007" cy="537007"/>
                </a:xfrm>
                <a:prstGeom prst="rect">
                  <a:avLst/>
                </a:prstGeom>
              </p:spPr>
            </p:pic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6ECA81C9-B58F-0A41-98A0-CAC569269EBD}"/>
                    </a:ext>
                  </a:extLst>
                </p:cNvPr>
                <p:cNvSpPr txBox="1"/>
                <p:nvPr/>
              </p:nvSpPr>
              <p:spPr>
                <a:xfrm>
                  <a:off x="4297999" y="1509864"/>
                  <a:ext cx="74251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/>
                    <a:t>Univ.</a:t>
                  </a:r>
                  <a:r>
                    <a:rPr lang="zh-CN" altLang="en-US" dirty="0"/>
                    <a:t> </a:t>
                  </a:r>
                  <a:r>
                    <a:rPr lang="en-US" altLang="zh-CN" dirty="0"/>
                    <a:t>3</a:t>
                  </a:r>
                  <a:endParaRPr lang="en-US" dirty="0"/>
                </a:p>
              </p:txBody>
            </p: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537C98C3-C5DD-7E4D-9DEE-D76C9DB7834D}"/>
                  </a:ext>
                </a:extLst>
              </p:cNvPr>
              <p:cNvGrpSpPr/>
              <p:nvPr/>
            </p:nvGrpSpPr>
            <p:grpSpPr>
              <a:xfrm>
                <a:off x="6594029" y="1008343"/>
                <a:ext cx="742511" cy="816365"/>
                <a:chOff x="4297999" y="1001276"/>
                <a:chExt cx="742511" cy="816365"/>
              </a:xfrm>
            </p:grpSpPr>
            <p:pic>
              <p:nvPicPr>
                <p:cNvPr id="32" name="Graphic 31" descr="Document">
                  <a:extLst>
                    <a:ext uri="{FF2B5EF4-FFF2-40B4-BE49-F238E27FC236}">
                      <a16:creationId xmlns:a16="http://schemas.microsoft.com/office/drawing/2014/main" id="{DAF4B2DC-78B3-2548-BEE1-64A495E1212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00750" y="1001276"/>
                  <a:ext cx="537007" cy="537007"/>
                </a:xfrm>
                <a:prstGeom prst="rect">
                  <a:avLst/>
                </a:prstGeom>
              </p:spPr>
            </p:pic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55DD9605-0BD4-BD40-BFD3-6C15D8A39F95}"/>
                    </a:ext>
                  </a:extLst>
                </p:cNvPr>
                <p:cNvSpPr txBox="1"/>
                <p:nvPr/>
              </p:nvSpPr>
              <p:spPr>
                <a:xfrm>
                  <a:off x="4297999" y="1509864"/>
                  <a:ext cx="74251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/>
                    <a:t>Univ.</a:t>
                  </a:r>
                  <a:r>
                    <a:rPr lang="zh-CN" altLang="en-US" dirty="0"/>
                    <a:t> </a:t>
                  </a:r>
                  <a:r>
                    <a:rPr lang="en-US" altLang="zh-CN" dirty="0"/>
                    <a:t>4</a:t>
                  </a:r>
                  <a:endParaRPr lang="en-US" dirty="0"/>
                </a:p>
              </p:txBody>
            </p:sp>
          </p:grp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1245E075-9652-254C-A47B-FC353B0CA25A}"/>
                </a:ext>
              </a:extLst>
            </p:cNvPr>
            <p:cNvGrpSpPr/>
            <p:nvPr/>
          </p:nvGrpSpPr>
          <p:grpSpPr>
            <a:xfrm>
              <a:off x="4767964" y="988810"/>
              <a:ext cx="2231585" cy="816365"/>
              <a:chOff x="4362448" y="1008343"/>
              <a:chExt cx="2231585" cy="816365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7E07A369-27CA-5D42-B107-521ED475D99E}"/>
                  </a:ext>
                </a:extLst>
              </p:cNvPr>
              <p:cNvGrpSpPr/>
              <p:nvPr/>
            </p:nvGrpSpPr>
            <p:grpSpPr>
              <a:xfrm>
                <a:off x="4362448" y="1008343"/>
                <a:ext cx="742511" cy="816365"/>
                <a:chOff x="4297999" y="1001276"/>
                <a:chExt cx="742511" cy="816365"/>
              </a:xfrm>
            </p:grpSpPr>
            <p:pic>
              <p:nvPicPr>
                <p:cNvPr id="58" name="Graphic 57" descr="Document">
                  <a:extLst>
                    <a:ext uri="{FF2B5EF4-FFF2-40B4-BE49-F238E27FC236}">
                      <a16:creationId xmlns:a16="http://schemas.microsoft.com/office/drawing/2014/main" id="{4727FE2D-2948-894F-A116-58E9BB3DDD7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00750" y="1001276"/>
                  <a:ext cx="537007" cy="537007"/>
                </a:xfrm>
                <a:prstGeom prst="rect">
                  <a:avLst/>
                </a:prstGeom>
              </p:spPr>
            </p:pic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4DB7B726-7F9D-C845-BBE8-E8253445FF4A}"/>
                    </a:ext>
                  </a:extLst>
                </p:cNvPr>
                <p:cNvSpPr txBox="1"/>
                <p:nvPr/>
              </p:nvSpPr>
              <p:spPr>
                <a:xfrm>
                  <a:off x="4297999" y="1509864"/>
                  <a:ext cx="74251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/>
                    <a:t>Univ.</a:t>
                  </a:r>
                  <a:r>
                    <a:rPr lang="zh-CN" altLang="en-US" dirty="0"/>
                    <a:t> </a:t>
                  </a:r>
                  <a:r>
                    <a:rPr lang="en-US" altLang="zh-CN" dirty="0"/>
                    <a:t>5</a:t>
                  </a:r>
                  <a:endParaRPr lang="en-US" dirty="0"/>
                </a:p>
              </p:txBody>
            </p: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0B24145F-CE86-F94D-BE97-2CA01777CEBD}"/>
                  </a:ext>
                </a:extLst>
              </p:cNvPr>
              <p:cNvGrpSpPr/>
              <p:nvPr/>
            </p:nvGrpSpPr>
            <p:grpSpPr>
              <a:xfrm>
                <a:off x="5109013" y="1008343"/>
                <a:ext cx="742511" cy="816365"/>
                <a:chOff x="4297999" y="1001276"/>
                <a:chExt cx="742511" cy="816365"/>
              </a:xfrm>
            </p:grpSpPr>
            <p:pic>
              <p:nvPicPr>
                <p:cNvPr id="56" name="Graphic 55" descr="Document">
                  <a:extLst>
                    <a:ext uri="{FF2B5EF4-FFF2-40B4-BE49-F238E27FC236}">
                      <a16:creationId xmlns:a16="http://schemas.microsoft.com/office/drawing/2014/main" id="{ECF713EA-3F3D-224D-89E2-72B05FF8E6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00750" y="1001276"/>
                  <a:ext cx="537007" cy="537007"/>
                </a:xfrm>
                <a:prstGeom prst="rect">
                  <a:avLst/>
                </a:prstGeom>
              </p:spPr>
            </p:pic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AB1C0049-A0D5-5B44-8E87-C5EC21F4513B}"/>
                    </a:ext>
                  </a:extLst>
                </p:cNvPr>
                <p:cNvSpPr txBox="1"/>
                <p:nvPr/>
              </p:nvSpPr>
              <p:spPr>
                <a:xfrm>
                  <a:off x="4297999" y="1509864"/>
                  <a:ext cx="74251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/>
                    <a:t>Univ.</a:t>
                  </a:r>
                  <a:r>
                    <a:rPr lang="zh-CN" altLang="en-US" dirty="0"/>
                    <a:t> </a:t>
                  </a:r>
                  <a:r>
                    <a:rPr lang="en-US" altLang="zh-CN" dirty="0"/>
                    <a:t>6</a:t>
                  </a:r>
                  <a:endParaRPr lang="en-US" dirty="0"/>
                </a:p>
              </p:txBody>
            </p: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78ECDC50-5BB4-6841-B63B-448140CDA991}"/>
                  </a:ext>
                </a:extLst>
              </p:cNvPr>
              <p:cNvGrpSpPr/>
              <p:nvPr/>
            </p:nvGrpSpPr>
            <p:grpSpPr>
              <a:xfrm>
                <a:off x="5851522" y="1008343"/>
                <a:ext cx="742511" cy="816365"/>
                <a:chOff x="4297999" y="1001276"/>
                <a:chExt cx="742511" cy="816365"/>
              </a:xfrm>
            </p:grpSpPr>
            <p:pic>
              <p:nvPicPr>
                <p:cNvPr id="54" name="Graphic 53" descr="Document">
                  <a:extLst>
                    <a:ext uri="{FF2B5EF4-FFF2-40B4-BE49-F238E27FC236}">
                      <a16:creationId xmlns:a16="http://schemas.microsoft.com/office/drawing/2014/main" id="{37945A1B-4FE6-AE46-8C64-ADB86D3C68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00750" y="1001276"/>
                  <a:ext cx="537007" cy="537007"/>
                </a:xfrm>
                <a:prstGeom prst="rect">
                  <a:avLst/>
                </a:prstGeom>
              </p:spPr>
            </p:pic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51E2C57B-157C-D240-A2EF-0C56D40B2E61}"/>
                    </a:ext>
                  </a:extLst>
                </p:cNvPr>
                <p:cNvSpPr txBox="1"/>
                <p:nvPr/>
              </p:nvSpPr>
              <p:spPr>
                <a:xfrm>
                  <a:off x="4297999" y="1509864"/>
                  <a:ext cx="74251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/>
                    <a:t>Univ.</a:t>
                  </a:r>
                  <a:r>
                    <a:rPr lang="zh-CN" altLang="en-US" dirty="0"/>
                    <a:t> </a:t>
                  </a:r>
                  <a:r>
                    <a:rPr lang="en-US" altLang="zh-CN" dirty="0"/>
                    <a:t>7</a:t>
                  </a:r>
                  <a:endParaRPr lang="en-US" dirty="0"/>
                </a:p>
              </p:txBody>
            </p:sp>
          </p:grpSp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BCF469E-CD63-8D48-B975-36366382E077}"/>
                </a:ext>
              </a:extLst>
            </p:cNvPr>
            <p:cNvSpPr txBox="1"/>
            <p:nvPr/>
          </p:nvSpPr>
          <p:spPr>
            <a:xfrm>
              <a:off x="7025312" y="1157710"/>
              <a:ext cx="5132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/>
                <a:t> </a:t>
              </a:r>
              <a:r>
                <a:rPr lang="en-US" altLang="zh-CN" dirty="0"/>
                <a:t>…..</a:t>
              </a:r>
              <a:endParaRPr lang="en-US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43FC114-38E9-CB4A-9862-4652D6C9C75F}"/>
                </a:ext>
              </a:extLst>
            </p:cNvPr>
            <p:cNvSpPr txBox="1"/>
            <p:nvPr/>
          </p:nvSpPr>
          <p:spPr>
            <a:xfrm>
              <a:off x="4582105" y="-291458"/>
              <a:ext cx="37353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95000"/>
                      <a:lumOff val="5000"/>
                    </a:schemeClr>
                  </a:solidFill>
                </a:rPr>
                <a:t>Many</a:t>
              </a:r>
              <a:r>
                <a:rPr lang="zh-CN" altLang="en-US" dirty="0">
                  <a:solidFill>
                    <a:schemeClr val="bg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altLang="zh-CN" b="1" dirty="0">
                  <a:solidFill>
                    <a:srgbClr val="FF0000"/>
                  </a:solidFill>
                </a:rPr>
                <a:t>unseen</a:t>
              </a:r>
              <a:r>
                <a:rPr lang="zh-CN" altLang="en-US" dirty="0">
                  <a:solidFill>
                    <a:schemeClr val="bg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altLang="zh-CN" dirty="0">
                  <a:solidFill>
                    <a:schemeClr val="bg1">
                      <a:lumMod val="95000"/>
                      <a:lumOff val="5000"/>
                    </a:schemeClr>
                  </a:solidFill>
                </a:rPr>
                <a:t>websites, w/ different layouts</a:t>
              </a:r>
              <a:r>
                <a:rPr lang="zh-CN" altLang="en-US" dirty="0">
                  <a:solidFill>
                    <a:schemeClr val="bg1">
                      <a:lumMod val="95000"/>
                      <a:lumOff val="5000"/>
                    </a:schemeClr>
                  </a:solidFill>
                </a:rPr>
                <a:t> </a:t>
              </a:r>
              <a:endParaRPr lang="en-US" dirty="0">
                <a:solidFill>
                  <a:schemeClr val="bg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79" name="Down Arrow 78">
            <a:extLst>
              <a:ext uri="{FF2B5EF4-FFF2-40B4-BE49-F238E27FC236}">
                <a16:creationId xmlns:a16="http://schemas.microsoft.com/office/drawing/2014/main" id="{8EE002B4-25E4-324B-89B5-F4182A6F4283}"/>
              </a:ext>
            </a:extLst>
          </p:cNvPr>
          <p:cNvSpPr/>
          <p:nvPr/>
        </p:nvSpPr>
        <p:spPr>
          <a:xfrm rot="16200000">
            <a:off x="3581598" y="2827841"/>
            <a:ext cx="246843" cy="710654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8D252B6-CB8A-5E4B-BFCB-46605F586F16}"/>
              </a:ext>
            </a:extLst>
          </p:cNvPr>
          <p:cNvSpPr txBox="1"/>
          <p:nvPr/>
        </p:nvSpPr>
        <p:spPr>
          <a:xfrm>
            <a:off x="3416803" y="3420731"/>
            <a:ext cx="19899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1"/>
                </a:solidFill>
                <a:latin typeface="Book Antiqua" panose="02040602050305030304" pitchFamily="18" charset="0"/>
              </a:rPr>
              <a:t>A</a:t>
            </a:r>
            <a:r>
              <a:rPr lang="zh-CN" altLang="en-US" b="1" dirty="0">
                <a:solidFill>
                  <a:schemeClr val="accent1"/>
                </a:solidFill>
                <a:latin typeface="Book Antiqua" panose="02040602050305030304" pitchFamily="18" charset="0"/>
              </a:rPr>
              <a:t> </a:t>
            </a:r>
            <a:r>
              <a:rPr lang="en-US" altLang="zh-CN" b="1" dirty="0">
                <a:solidFill>
                  <a:schemeClr val="accent1"/>
                </a:solidFill>
                <a:latin typeface="Book Antiqua" panose="02040602050305030304" pitchFamily="18" charset="0"/>
              </a:rPr>
              <a:t>Transferable</a:t>
            </a:r>
            <a:r>
              <a:rPr lang="zh-CN" altLang="en-US" b="1" dirty="0">
                <a:solidFill>
                  <a:schemeClr val="accent1"/>
                </a:solidFill>
                <a:latin typeface="Book Antiqua" panose="02040602050305030304" pitchFamily="18" charset="0"/>
              </a:rPr>
              <a:t> </a:t>
            </a:r>
            <a:r>
              <a:rPr lang="en-US" altLang="zh-CN" b="1" dirty="0">
                <a:solidFill>
                  <a:schemeClr val="accent1"/>
                </a:solidFill>
                <a:latin typeface="Book Antiqua" panose="02040602050305030304" pitchFamily="18" charset="0"/>
              </a:rPr>
              <a:t>Model</a:t>
            </a:r>
          </a:p>
        </p:txBody>
      </p:sp>
      <p:pic>
        <p:nvPicPr>
          <p:cNvPr id="64" name="Graphic 63" descr="Stamp">
            <a:extLst>
              <a:ext uri="{FF2B5EF4-FFF2-40B4-BE49-F238E27FC236}">
                <a16:creationId xmlns:a16="http://schemas.microsoft.com/office/drawing/2014/main" id="{D377E9BA-EF31-0143-B51F-0D31548B16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90795" y="2688163"/>
            <a:ext cx="837824" cy="837824"/>
          </a:xfrm>
          <a:prstGeom prst="rect">
            <a:avLst/>
          </a:prstGeom>
        </p:spPr>
      </p:pic>
      <p:sp>
        <p:nvSpPr>
          <p:cNvPr id="6" name="Bent-Up Arrow 5">
            <a:extLst>
              <a:ext uri="{FF2B5EF4-FFF2-40B4-BE49-F238E27FC236}">
                <a16:creationId xmlns:a16="http://schemas.microsoft.com/office/drawing/2014/main" id="{1E2CAA8A-6757-9840-B9C6-B7612A300591}"/>
              </a:ext>
            </a:extLst>
          </p:cNvPr>
          <p:cNvSpPr/>
          <p:nvPr/>
        </p:nvSpPr>
        <p:spPr>
          <a:xfrm rot="10800000">
            <a:off x="4293071" y="2229962"/>
            <a:ext cx="900606" cy="517053"/>
          </a:xfrm>
          <a:prstGeom prst="bentUpArrow">
            <a:avLst>
              <a:gd name="adj1" fmla="val 25000"/>
              <a:gd name="adj2" fmla="val 23866"/>
              <a:gd name="adj3" fmla="val 25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Bent-Up Arrow 76">
            <a:extLst>
              <a:ext uri="{FF2B5EF4-FFF2-40B4-BE49-F238E27FC236}">
                <a16:creationId xmlns:a16="http://schemas.microsoft.com/office/drawing/2014/main" id="{1946EFF2-FE86-1B4E-A268-DC69DFFC9153}"/>
              </a:ext>
            </a:extLst>
          </p:cNvPr>
          <p:cNvSpPr/>
          <p:nvPr/>
        </p:nvSpPr>
        <p:spPr>
          <a:xfrm rot="5400000">
            <a:off x="4625542" y="3397871"/>
            <a:ext cx="560053" cy="1306247"/>
          </a:xfrm>
          <a:prstGeom prst="bentUpArrow">
            <a:avLst>
              <a:gd name="adj1" fmla="val 25000"/>
              <a:gd name="adj2" fmla="val 23866"/>
              <a:gd name="adj3" fmla="val 25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Subtitle 1">
            <a:extLst>
              <a:ext uri="{FF2B5EF4-FFF2-40B4-BE49-F238E27FC236}">
                <a16:creationId xmlns:a16="http://schemas.microsoft.com/office/drawing/2014/main" id="{F7B2EE2F-AB93-A54E-896E-A7D86C93A5C2}"/>
              </a:ext>
            </a:extLst>
          </p:cNvPr>
          <p:cNvSpPr txBox="1">
            <a:spLocks/>
          </p:cNvSpPr>
          <p:nvPr/>
        </p:nvSpPr>
        <p:spPr>
          <a:xfrm>
            <a:off x="292015" y="1037141"/>
            <a:ext cx="4059268" cy="914400"/>
          </a:xfrm>
          <a:prstGeom prst="rect">
            <a:avLst/>
          </a:prstGeom>
          <a:solidFill>
            <a:schemeClr val="tx2">
              <a:alpha val="33000"/>
            </a:schemeClr>
          </a:solidFill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1" i="0" u="none" strike="noStrike" cap="none">
                <a:solidFill>
                  <a:srgbClr val="4285F4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altLang="zh-CN" b="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Learning</a:t>
            </a:r>
            <a:r>
              <a:rPr lang="zh-CN" altLang="en-US" b="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b="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to</a:t>
            </a:r>
            <a:r>
              <a:rPr lang="zh-CN" altLang="en-US" b="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65000"/>
                    <a:lumOff val="35000"/>
                  </a:schemeClr>
                </a:solidFill>
              </a:rPr>
              <a:t>Generalize</a:t>
            </a:r>
            <a:r>
              <a:rPr lang="zh-CN" altLang="en-US" b="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b="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for</a:t>
            </a:r>
            <a:r>
              <a:rPr lang="zh-CN" altLang="en-US" b="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</a:t>
            </a:r>
            <a:endParaRPr lang="en-US" altLang="zh-CN" b="0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r>
              <a:rPr lang="en-US" altLang="zh-CN" b="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Unseen</a:t>
            </a:r>
            <a:r>
              <a:rPr lang="zh-CN" altLang="en-US" b="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b="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Websites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0D651E6-3BB1-9C48-AD4A-6D3AF60C8052}"/>
              </a:ext>
            </a:extLst>
          </p:cNvPr>
          <p:cNvSpPr txBox="1"/>
          <p:nvPr/>
        </p:nvSpPr>
        <p:spPr>
          <a:xfrm>
            <a:off x="6318429" y="3981923"/>
            <a:ext cx="2277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1"/>
                </a:solidFill>
                <a:latin typeface="Book Antiqua" panose="02040602050305030304" pitchFamily="18" charset="0"/>
              </a:rPr>
              <a:t>A</a:t>
            </a:r>
            <a:r>
              <a:rPr lang="zh-CN" altLang="en-US" b="1" dirty="0">
                <a:solidFill>
                  <a:schemeClr val="accent1"/>
                </a:solidFill>
                <a:latin typeface="Book Antiqua" panose="02040602050305030304" pitchFamily="18" charset="0"/>
              </a:rPr>
              <a:t> </a:t>
            </a:r>
            <a:r>
              <a:rPr lang="en-US" altLang="zh-CN" b="1" dirty="0">
                <a:solidFill>
                  <a:schemeClr val="accent1"/>
                </a:solidFill>
                <a:latin typeface="Book Antiqua" panose="02040602050305030304" pitchFamily="18" charset="0"/>
              </a:rPr>
              <a:t>Course</a:t>
            </a:r>
            <a:r>
              <a:rPr lang="zh-CN" altLang="en-US" b="1" dirty="0">
                <a:solidFill>
                  <a:schemeClr val="accent1"/>
                </a:solidFill>
                <a:latin typeface="Book Antiqua" panose="02040602050305030304" pitchFamily="18" charset="0"/>
              </a:rPr>
              <a:t> </a:t>
            </a:r>
            <a:r>
              <a:rPr lang="en-US" altLang="zh-CN" b="1" dirty="0">
                <a:solidFill>
                  <a:schemeClr val="accent1"/>
                </a:solidFill>
                <a:latin typeface="Book Antiqua" panose="02040602050305030304" pitchFamily="18" charset="0"/>
              </a:rPr>
              <a:t>Information</a:t>
            </a:r>
            <a:r>
              <a:rPr lang="zh-CN" altLang="en-US" b="1" dirty="0">
                <a:solidFill>
                  <a:schemeClr val="accent1"/>
                </a:solidFill>
                <a:latin typeface="Book Antiqua" panose="02040602050305030304" pitchFamily="18" charset="0"/>
              </a:rPr>
              <a:t> </a:t>
            </a:r>
            <a:r>
              <a:rPr lang="en-US" altLang="zh-CN" b="1" dirty="0">
                <a:solidFill>
                  <a:schemeClr val="accent1"/>
                </a:solidFill>
                <a:latin typeface="Book Antiqua" panose="02040602050305030304" pitchFamily="18" charset="0"/>
              </a:rPr>
              <a:t>Knowledge</a:t>
            </a:r>
            <a:r>
              <a:rPr lang="zh-CN" altLang="en-US" b="1" dirty="0">
                <a:solidFill>
                  <a:schemeClr val="accent1"/>
                </a:solidFill>
                <a:latin typeface="Book Antiqua" panose="02040602050305030304" pitchFamily="18" charset="0"/>
              </a:rPr>
              <a:t> </a:t>
            </a:r>
            <a:r>
              <a:rPr lang="en-US" altLang="zh-CN" b="1" dirty="0">
                <a:solidFill>
                  <a:schemeClr val="accent1"/>
                </a:solidFill>
                <a:latin typeface="Book Antiqua" panose="02040602050305030304" pitchFamily="18" charset="0"/>
              </a:rPr>
              <a:t>Base</a:t>
            </a:r>
          </a:p>
        </p:txBody>
      </p:sp>
      <p:pic>
        <p:nvPicPr>
          <p:cNvPr id="38" name="Graphic 37" descr="Database">
            <a:extLst>
              <a:ext uri="{FF2B5EF4-FFF2-40B4-BE49-F238E27FC236}">
                <a16:creationId xmlns:a16="http://schemas.microsoft.com/office/drawing/2014/main" id="{5C5B69D6-8C04-2E48-AB5E-DF7E79856A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40992" y="3786333"/>
            <a:ext cx="914400" cy="9144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9A6C3BE-0571-9C40-9BF3-EF9EA0ACB120}"/>
              </a:ext>
            </a:extLst>
          </p:cNvPr>
          <p:cNvSpPr txBox="1"/>
          <p:nvPr/>
        </p:nvSpPr>
        <p:spPr>
          <a:xfrm>
            <a:off x="3256892" y="2729966"/>
            <a:ext cx="830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Training</a:t>
            </a:r>
            <a:endParaRPr lang="en-US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0ADF594-600D-D34E-82FE-A421CC41A89E}"/>
              </a:ext>
            </a:extLst>
          </p:cNvPr>
          <p:cNvSpPr txBox="1"/>
          <p:nvPr/>
        </p:nvSpPr>
        <p:spPr>
          <a:xfrm>
            <a:off x="4454030" y="1950605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Test</a:t>
            </a:r>
            <a:endParaRPr lang="en-US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4A76BE2-2B68-1B45-8C49-9C2374771193}"/>
              </a:ext>
            </a:extLst>
          </p:cNvPr>
          <p:cNvSpPr txBox="1"/>
          <p:nvPr/>
        </p:nvSpPr>
        <p:spPr>
          <a:xfrm>
            <a:off x="4172320" y="4307187"/>
            <a:ext cx="1468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Post-processing</a:t>
            </a:r>
            <a:endParaRPr lang="en-US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E277108-8F23-824E-A5FE-73BDB3EB1C09}"/>
              </a:ext>
            </a:extLst>
          </p:cNvPr>
          <p:cNvGrpSpPr/>
          <p:nvPr/>
        </p:nvGrpSpPr>
        <p:grpSpPr>
          <a:xfrm>
            <a:off x="377392" y="2658958"/>
            <a:ext cx="2783153" cy="857988"/>
            <a:chOff x="377392" y="2658958"/>
            <a:chExt cx="2783153" cy="857988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5C35C215-F377-DE41-8D7C-C834D63A5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27217" y="2667241"/>
              <a:ext cx="758295" cy="833044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B73115B4-ED8C-C24B-BFC4-A3F47DF270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77392" y="2665108"/>
              <a:ext cx="773380" cy="851838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000F695-2D5B-294C-9AE4-36E897233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472564" y="2658958"/>
              <a:ext cx="687981" cy="837824"/>
            </a:xfrm>
            <a:prstGeom prst="rect">
              <a:avLst/>
            </a:prstGeom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F6ADE7A-1666-7945-B642-1AF176F0C9AA}"/>
              </a:ext>
            </a:extLst>
          </p:cNvPr>
          <p:cNvGrpSpPr/>
          <p:nvPr/>
        </p:nvGrpSpPr>
        <p:grpSpPr>
          <a:xfrm>
            <a:off x="5389799" y="1346614"/>
            <a:ext cx="1987905" cy="622022"/>
            <a:chOff x="5389799" y="1346614"/>
            <a:chExt cx="1987905" cy="622022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3533A82-DF08-D84B-B762-DFE0E87A8353}"/>
                </a:ext>
              </a:extLst>
            </p:cNvPr>
            <p:cNvGrpSpPr/>
            <p:nvPr/>
          </p:nvGrpSpPr>
          <p:grpSpPr>
            <a:xfrm>
              <a:off x="5389799" y="1372535"/>
              <a:ext cx="1284326" cy="584418"/>
              <a:chOff x="5389799" y="1372535"/>
              <a:chExt cx="1284326" cy="584418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75ABA516-8303-0F4E-8F7C-D49B5151DE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89799" y="1372535"/>
                <a:ext cx="469559" cy="549651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18CDE083-4C44-1B42-AB2D-576BE065905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/>
              <a:srcRect r="-4056" b="30318"/>
              <a:stretch/>
            </p:blipFill>
            <p:spPr>
              <a:xfrm>
                <a:off x="6045079" y="1372535"/>
                <a:ext cx="629046" cy="584418"/>
              </a:xfrm>
              <a:prstGeom prst="rect">
                <a:avLst/>
              </a:prstGeom>
            </p:spPr>
          </p:pic>
        </p:grp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5E7472BE-4B3E-1443-9941-008162696A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805274" y="1346614"/>
              <a:ext cx="572430" cy="622022"/>
            </a:xfrm>
            <a:prstGeom prst="rect">
              <a:avLst/>
            </a:prstGeom>
          </p:spPr>
        </p:pic>
      </p:grpSp>
      <p:pic>
        <p:nvPicPr>
          <p:cNvPr id="96" name="Picture 2" descr="USC Viterbi School (@USCViterbi) | Twitter">
            <a:extLst>
              <a:ext uri="{FF2B5EF4-FFF2-40B4-BE49-F238E27FC236}">
                <a16:creationId xmlns:a16="http://schemas.microsoft.com/office/drawing/2014/main" id="{7D7FB8A4-E6F9-9D4C-BF89-3E3ED7B0A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564" y="2668449"/>
            <a:ext cx="123033" cy="12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D434D6CA-FDC4-034C-9777-E31110569153}"/>
              </a:ext>
            </a:extLst>
          </p:cNvPr>
          <p:cNvSpPr txBox="1"/>
          <p:nvPr/>
        </p:nvSpPr>
        <p:spPr>
          <a:xfrm>
            <a:off x="8611482" y="4835723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4/14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709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1" grpId="1"/>
      <p:bldP spid="6" grpId="0" animBg="1"/>
      <p:bldP spid="77" grpId="0" animBg="1"/>
      <p:bldP spid="80" grpId="0" animBg="1"/>
      <p:bldP spid="82" grpId="1"/>
      <p:bldP spid="39" grpId="0"/>
      <p:bldP spid="83" grpId="0"/>
      <p:bldP spid="8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4"/>
          <p:cNvSpPr txBox="1">
            <a:spLocks noGrp="1"/>
          </p:cNvSpPr>
          <p:nvPr>
            <p:ph type="subTitle" idx="1"/>
          </p:nvPr>
        </p:nvSpPr>
        <p:spPr>
          <a:xfrm>
            <a:off x="238109" y="634782"/>
            <a:ext cx="3473813" cy="4537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altLang="zh-CN" sz="1800" dirty="0"/>
              <a:t>How</a:t>
            </a:r>
            <a:r>
              <a:rPr lang="zh-CN" altLang="en-US" sz="1800" dirty="0"/>
              <a:t> </a:t>
            </a:r>
            <a:r>
              <a:rPr lang="en-US" altLang="zh-CN" sz="1800" dirty="0"/>
              <a:t>to</a:t>
            </a:r>
            <a:r>
              <a:rPr lang="zh-CN" altLang="en-US" sz="1800" dirty="0"/>
              <a:t> </a:t>
            </a:r>
            <a:r>
              <a:rPr lang="en-US" altLang="zh-CN" sz="1800" dirty="0"/>
              <a:t>represent</a:t>
            </a:r>
            <a:r>
              <a:rPr lang="zh-CN" altLang="en-US" sz="1800" dirty="0"/>
              <a:t> </a:t>
            </a:r>
            <a:r>
              <a:rPr lang="en-US" altLang="zh-CN" sz="1800" dirty="0"/>
              <a:t>a</a:t>
            </a:r>
            <a:r>
              <a:rPr lang="zh-CN" altLang="en-US" sz="1800" dirty="0"/>
              <a:t> </a:t>
            </a:r>
            <a:r>
              <a:rPr lang="en-US" altLang="zh-CN" sz="1800" dirty="0"/>
              <a:t>web</a:t>
            </a:r>
            <a:r>
              <a:rPr lang="zh-CN" altLang="en-US" sz="1800" dirty="0"/>
              <a:t> </a:t>
            </a:r>
            <a:r>
              <a:rPr lang="en-US" altLang="zh-CN" sz="1800" dirty="0"/>
              <a:t>page</a:t>
            </a:r>
            <a:endParaRPr lang="en" sz="1800" dirty="0"/>
          </a:p>
        </p:txBody>
      </p:sp>
      <p:sp>
        <p:nvSpPr>
          <p:cNvPr id="9" name="Subtitle 1">
            <a:extLst>
              <a:ext uri="{FF2B5EF4-FFF2-40B4-BE49-F238E27FC236}">
                <a16:creationId xmlns:a16="http://schemas.microsoft.com/office/drawing/2014/main" id="{B4825D86-B137-4D43-9E1E-182F31AEFD42}"/>
              </a:ext>
            </a:extLst>
          </p:cNvPr>
          <p:cNvSpPr txBox="1">
            <a:spLocks/>
          </p:cNvSpPr>
          <p:nvPr/>
        </p:nvSpPr>
        <p:spPr>
          <a:xfrm>
            <a:off x="287585" y="169266"/>
            <a:ext cx="3228767" cy="517053"/>
          </a:xfrm>
          <a:prstGeom prst="rect">
            <a:avLst/>
          </a:prstGeom>
          <a:solidFill>
            <a:schemeClr val="accent6">
              <a:lumMod val="20000"/>
              <a:lumOff val="80000"/>
              <a:alpha val="33000"/>
            </a:schemeClr>
          </a:solidFill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1" i="0" u="none" strike="noStrike" cap="none">
                <a:solidFill>
                  <a:srgbClr val="4285F4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altLang="zh-CN" dirty="0">
                <a:solidFill>
                  <a:schemeClr val="bg2"/>
                </a:solidFill>
              </a:rPr>
              <a:t>Problem</a:t>
            </a:r>
            <a:r>
              <a:rPr lang="zh-CN" altLang="en-US" dirty="0">
                <a:solidFill>
                  <a:schemeClr val="bg2"/>
                </a:solidFill>
              </a:rPr>
              <a:t> </a:t>
            </a:r>
            <a:r>
              <a:rPr lang="en-US" altLang="zh-CN" dirty="0">
                <a:solidFill>
                  <a:schemeClr val="bg2"/>
                </a:solidFill>
              </a:rPr>
              <a:t>formulation</a:t>
            </a:r>
            <a:endParaRPr lang="en-US" altLang="zh-CN" b="0" dirty="0">
              <a:solidFill>
                <a:schemeClr val="bg2"/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BA21A08-823E-4345-A43A-77BC7DE5F5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8" r="69966" b="59563"/>
          <a:stretch/>
        </p:blipFill>
        <p:spPr bwMode="auto">
          <a:xfrm>
            <a:off x="43543" y="1244081"/>
            <a:ext cx="2208245" cy="146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DE85E1DF-0106-204E-B241-749F33812F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37" r="51354"/>
          <a:stretch/>
        </p:blipFill>
        <p:spPr bwMode="auto">
          <a:xfrm>
            <a:off x="43543" y="2712099"/>
            <a:ext cx="3576735" cy="23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523E444F-B26E-F54F-B39D-67CC7499CE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46" t="15326" r="1608" b="2593"/>
          <a:stretch/>
        </p:blipFill>
        <p:spPr bwMode="auto">
          <a:xfrm>
            <a:off x="3620278" y="1716833"/>
            <a:ext cx="3657600" cy="325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904EC042-DB36-054A-894D-9F1B2D115A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4" t="3399" r="51354" b="59563"/>
          <a:stretch/>
        </p:blipFill>
        <p:spPr bwMode="auto">
          <a:xfrm>
            <a:off x="2251788" y="1244082"/>
            <a:ext cx="1368490" cy="146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triped Right Arrow 2">
            <a:extLst>
              <a:ext uri="{FF2B5EF4-FFF2-40B4-BE49-F238E27FC236}">
                <a16:creationId xmlns:a16="http://schemas.microsoft.com/office/drawing/2014/main" id="{9941424F-F3EE-2542-8052-DC0A0DA6FCC8}"/>
              </a:ext>
            </a:extLst>
          </p:cNvPr>
          <p:cNvSpPr/>
          <p:nvPr/>
        </p:nvSpPr>
        <p:spPr>
          <a:xfrm rot="16200000">
            <a:off x="5324671" y="1287625"/>
            <a:ext cx="628261" cy="23015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Google Shape;228;p34">
            <a:extLst>
              <a:ext uri="{FF2B5EF4-FFF2-40B4-BE49-F238E27FC236}">
                <a16:creationId xmlns:a16="http://schemas.microsoft.com/office/drawing/2014/main" id="{F5F14CB7-E9ED-D549-87BA-99B2E8FF59E2}"/>
              </a:ext>
            </a:extLst>
          </p:cNvPr>
          <p:cNvSpPr txBox="1">
            <a:spLocks/>
          </p:cNvSpPr>
          <p:nvPr/>
        </p:nvSpPr>
        <p:spPr>
          <a:xfrm>
            <a:off x="3804065" y="412187"/>
            <a:ext cx="3473813" cy="628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1" i="0" u="none" strike="noStrike" cap="none">
                <a:solidFill>
                  <a:srgbClr val="4285F4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CN" sz="1800" dirty="0">
                <a:solidFill>
                  <a:srgbClr val="FF0000"/>
                </a:solidFill>
              </a:rPr>
              <a:t>Information Extraction </a:t>
            </a:r>
          </a:p>
          <a:p>
            <a:r>
              <a:rPr lang="en-US" sz="1800" dirty="0">
                <a:solidFill>
                  <a:srgbClr val="FF0000"/>
                </a:solidFill>
              </a:rPr>
              <a:t>as DOM node classification</a:t>
            </a:r>
            <a:endParaRPr lang="en" sz="18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6D2B13-E90B-CE43-ACCC-B01E985CF474}"/>
              </a:ext>
            </a:extLst>
          </p:cNvPr>
          <p:cNvSpPr txBox="1"/>
          <p:nvPr/>
        </p:nvSpPr>
        <p:spPr>
          <a:xfrm>
            <a:off x="1260236" y="1316333"/>
            <a:ext cx="946093" cy="276999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4"/>
                </a:solidFill>
              </a:rPr>
              <a:t>Rendering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6A642E-93D6-FA40-9E4B-B578524CB13C}"/>
              </a:ext>
            </a:extLst>
          </p:cNvPr>
          <p:cNvSpPr txBox="1"/>
          <p:nvPr/>
        </p:nvSpPr>
        <p:spPr>
          <a:xfrm>
            <a:off x="2475722" y="2753991"/>
            <a:ext cx="1088573" cy="27699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/>
                </a:solidFill>
              </a:rPr>
              <a:t>HTML Code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4301FA-CF73-CB42-9A80-6445D9FC7C95}"/>
              </a:ext>
            </a:extLst>
          </p:cNvPr>
          <p:cNvSpPr txBox="1"/>
          <p:nvPr/>
        </p:nvSpPr>
        <p:spPr>
          <a:xfrm>
            <a:off x="6065395" y="1902652"/>
            <a:ext cx="908648" cy="27699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/>
                </a:solidFill>
              </a:rPr>
              <a:t>DOM Tree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76538D-7018-074C-BD1F-3236A128E4F7}"/>
              </a:ext>
            </a:extLst>
          </p:cNvPr>
          <p:cNvSpPr txBox="1"/>
          <p:nvPr/>
        </p:nvSpPr>
        <p:spPr>
          <a:xfrm>
            <a:off x="7366851" y="3030990"/>
            <a:ext cx="1279517" cy="1384995"/>
          </a:xfrm>
          <a:prstGeom prst="rect">
            <a:avLst/>
          </a:prstGeom>
          <a:solidFill>
            <a:schemeClr val="accent1">
              <a:lumMod val="20000"/>
              <a:lumOff val="80000"/>
              <a:alpha val="3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Node labels: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Model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MSRP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Engine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solidFill>
                  <a:srgbClr val="FF0000"/>
                </a:solidFill>
              </a:rPr>
              <a:t>Fuel_Eco</a:t>
            </a:r>
            <a:r>
              <a:rPr lang="en-US" dirty="0"/>
              <a:t>.</a:t>
            </a:r>
          </a:p>
          <a:p>
            <a:pPr marL="285750" indent="-285750">
              <a:buFontTx/>
              <a:buChar char="-"/>
            </a:pPr>
            <a:r>
              <a:rPr lang="en-US" b="1" dirty="0"/>
              <a:t>None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AD7AF1-BB66-464B-8BE4-5501A6BEEB7E}"/>
              </a:ext>
            </a:extLst>
          </p:cNvPr>
          <p:cNvSpPr txBox="1"/>
          <p:nvPr/>
        </p:nvSpPr>
        <p:spPr>
          <a:xfrm>
            <a:off x="4185080" y="1855943"/>
            <a:ext cx="704039" cy="276999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MSRP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C16351-D347-9846-A5C9-A9C05CD2BCEE}"/>
              </a:ext>
            </a:extLst>
          </p:cNvPr>
          <p:cNvSpPr txBox="1"/>
          <p:nvPr/>
        </p:nvSpPr>
        <p:spPr>
          <a:xfrm>
            <a:off x="8611482" y="4835723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5/14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261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/>
      <p:bldP spid="6" grpId="0" animBg="1"/>
      <p:bldP spid="18" grpId="0" animBg="1"/>
      <p:bldP spid="19" grpId="0" animBg="1"/>
      <p:bldP spid="10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4"/>
          <p:cNvSpPr txBox="1">
            <a:spLocks noGrp="1"/>
          </p:cNvSpPr>
          <p:nvPr>
            <p:ph type="subTitle" idx="1"/>
          </p:nvPr>
        </p:nvSpPr>
        <p:spPr>
          <a:xfrm>
            <a:off x="201882" y="143749"/>
            <a:ext cx="3953351" cy="870178"/>
          </a:xfrm>
          <a:prstGeom prst="rect">
            <a:avLst/>
          </a:prstGeom>
          <a:solidFill>
            <a:schemeClr val="accent1">
              <a:lumMod val="40000"/>
              <a:lumOff val="60000"/>
              <a:alpha val="32000"/>
            </a:schemeClr>
          </a:solidFill>
          <a:ln w="3589" cap="flat">
            <a:noFill/>
            <a:prstDash val="solid"/>
            <a:miter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altLang="zh-CN" dirty="0">
                <a:solidFill>
                  <a:schemeClr val="accent6"/>
                </a:solidFill>
              </a:rPr>
              <a:t>Overview</a:t>
            </a:r>
            <a:r>
              <a:rPr lang="zh-CN" altLang="en-US" dirty="0">
                <a:solidFill>
                  <a:schemeClr val="accent6"/>
                </a:solidFill>
              </a:rPr>
              <a:t> </a:t>
            </a:r>
            <a:r>
              <a:rPr lang="en-US" altLang="zh-CN" dirty="0">
                <a:solidFill>
                  <a:schemeClr val="accent6"/>
                </a:solidFill>
              </a:rPr>
              <a:t>of</a:t>
            </a:r>
            <a:r>
              <a:rPr lang="zh-CN" altLang="en-US" dirty="0">
                <a:solidFill>
                  <a:schemeClr val="accent6"/>
                </a:solidFill>
              </a:rPr>
              <a:t> </a:t>
            </a:r>
            <a:r>
              <a:rPr lang="en-US" altLang="zh-CN" dirty="0">
                <a:solidFill>
                  <a:schemeClr val="accent6"/>
                </a:solidFill>
              </a:rPr>
              <a:t>FreeDOM:</a:t>
            </a:r>
            <a:r>
              <a:rPr lang="zh-CN" altLang="en-US" dirty="0">
                <a:solidFill>
                  <a:schemeClr val="accent6"/>
                </a:solidFill>
              </a:rPr>
              <a:t> </a:t>
            </a:r>
            <a:endParaRPr lang="en-US" altLang="zh-CN" dirty="0">
              <a:solidFill>
                <a:schemeClr val="accent6"/>
              </a:solidFill>
            </a:endParaRPr>
          </a:p>
          <a:p>
            <a:pPr lvl="0"/>
            <a:r>
              <a:rPr lang="en-US" altLang="zh-CN" dirty="0">
                <a:solidFill>
                  <a:schemeClr val="accent6"/>
                </a:solidFill>
              </a:rPr>
              <a:t>A</a:t>
            </a:r>
            <a:r>
              <a:rPr lang="zh-CN" altLang="en-US" dirty="0">
                <a:solidFill>
                  <a:schemeClr val="accent6"/>
                </a:solidFill>
              </a:rPr>
              <a:t> </a:t>
            </a:r>
            <a:r>
              <a:rPr lang="en-US" altLang="zh-CN" dirty="0">
                <a:solidFill>
                  <a:schemeClr val="accent6"/>
                </a:solidFill>
              </a:rPr>
              <a:t>Two-Stage</a:t>
            </a:r>
            <a:r>
              <a:rPr lang="zh-CN" altLang="en-US" dirty="0">
                <a:solidFill>
                  <a:schemeClr val="accent6"/>
                </a:solidFill>
              </a:rPr>
              <a:t> </a:t>
            </a:r>
            <a:r>
              <a:rPr lang="en-US" altLang="zh-CN" dirty="0">
                <a:solidFill>
                  <a:schemeClr val="accent6"/>
                </a:solidFill>
              </a:rPr>
              <a:t>Framework</a:t>
            </a:r>
            <a:endParaRPr lang="en" dirty="0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26CA613F-E6A0-9D49-B5CD-92BFBFA676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6862" b="60878"/>
          <a:stretch/>
        </p:blipFill>
        <p:spPr>
          <a:xfrm>
            <a:off x="740896" y="1199262"/>
            <a:ext cx="3124204" cy="14135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990C7F-B3E7-5E4D-9374-353455F2D9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9288" r="5505" b="34535"/>
          <a:stretch/>
        </p:blipFill>
        <p:spPr>
          <a:xfrm>
            <a:off x="925418" y="2661023"/>
            <a:ext cx="5555746" cy="9458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DE0314-C703-EF4C-A2BD-1DA3D48952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888" b="60878"/>
          <a:stretch/>
        </p:blipFill>
        <p:spPr>
          <a:xfrm>
            <a:off x="4146925" y="1231536"/>
            <a:ext cx="2711075" cy="14135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B6F9F2-659B-FC4D-84F0-4DCF7AD335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7408" b="-425"/>
          <a:stretch/>
        </p:blipFill>
        <p:spPr>
          <a:xfrm>
            <a:off x="925418" y="3317445"/>
            <a:ext cx="5879365" cy="15542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79E8BB-88C8-A645-9D46-A55A8F8E92F8}"/>
              </a:ext>
            </a:extLst>
          </p:cNvPr>
          <p:cNvSpPr txBox="1"/>
          <p:nvPr/>
        </p:nvSpPr>
        <p:spPr>
          <a:xfrm>
            <a:off x="8611482" y="4835723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6/14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506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263E5A9-1948-9B4B-A970-FF9E3C94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89" y="811610"/>
            <a:ext cx="5312652" cy="3001137"/>
          </a:xfrm>
          <a:prstGeom prst="rect">
            <a:avLst/>
          </a:prstGeom>
        </p:spPr>
      </p:pic>
      <p:sp>
        <p:nvSpPr>
          <p:cNvPr id="228" name="Google Shape;228;p34"/>
          <p:cNvSpPr txBox="1">
            <a:spLocks noGrp="1"/>
          </p:cNvSpPr>
          <p:nvPr>
            <p:ph type="subTitle" idx="1"/>
          </p:nvPr>
        </p:nvSpPr>
        <p:spPr>
          <a:xfrm>
            <a:off x="189440" y="207706"/>
            <a:ext cx="7661787" cy="60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altLang="zh-CN" dirty="0">
                <a:solidFill>
                  <a:schemeClr val="accent5"/>
                </a:solidFill>
              </a:rPr>
              <a:t>FreeDOM:</a:t>
            </a:r>
            <a:r>
              <a:rPr lang="zh-CN" altLang="en-US" dirty="0">
                <a:solidFill>
                  <a:schemeClr val="accent5"/>
                </a:solidFill>
              </a:rPr>
              <a:t> </a:t>
            </a:r>
            <a:r>
              <a:rPr lang="en-US" altLang="zh-CN" dirty="0">
                <a:solidFill>
                  <a:schemeClr val="accent5"/>
                </a:solidFill>
              </a:rPr>
              <a:t>(1)</a:t>
            </a:r>
            <a:r>
              <a:rPr lang="zh-CN" altLang="en-US" dirty="0">
                <a:solidFill>
                  <a:schemeClr val="accent5"/>
                </a:solidFill>
              </a:rPr>
              <a:t> </a:t>
            </a:r>
            <a:r>
              <a:rPr lang="en-US" altLang="zh-CN" dirty="0">
                <a:solidFill>
                  <a:schemeClr val="accent5"/>
                </a:solidFill>
              </a:rPr>
              <a:t>Learning</a:t>
            </a:r>
            <a:r>
              <a:rPr lang="zh-CN" altLang="en-US" dirty="0">
                <a:solidFill>
                  <a:schemeClr val="accent5"/>
                </a:solidFill>
              </a:rPr>
              <a:t> </a:t>
            </a:r>
            <a:r>
              <a:rPr lang="en-US" altLang="zh-CN" dirty="0">
                <a:solidFill>
                  <a:schemeClr val="accent5"/>
                </a:solidFill>
              </a:rPr>
              <a:t>to</a:t>
            </a:r>
            <a:r>
              <a:rPr lang="zh-CN" altLang="en-US" dirty="0">
                <a:solidFill>
                  <a:schemeClr val="accent5"/>
                </a:solidFill>
              </a:rPr>
              <a:t> </a:t>
            </a:r>
            <a:r>
              <a:rPr lang="en-US" altLang="zh-CN" dirty="0">
                <a:solidFill>
                  <a:schemeClr val="accent5"/>
                </a:solidFill>
              </a:rPr>
              <a:t>encode</a:t>
            </a:r>
            <a:r>
              <a:rPr lang="zh-CN" altLang="en-US" dirty="0">
                <a:solidFill>
                  <a:schemeClr val="accent5"/>
                </a:solidFill>
              </a:rPr>
              <a:t> </a:t>
            </a:r>
            <a:r>
              <a:rPr lang="en-US" altLang="zh-CN" dirty="0">
                <a:solidFill>
                  <a:schemeClr val="accent5"/>
                </a:solidFill>
              </a:rPr>
              <a:t>a</a:t>
            </a:r>
            <a:r>
              <a:rPr lang="zh-CN" altLang="en-US" dirty="0">
                <a:solidFill>
                  <a:schemeClr val="accent5"/>
                </a:solidFill>
              </a:rPr>
              <a:t> </a:t>
            </a:r>
            <a:r>
              <a:rPr lang="en-US" altLang="zh-CN" dirty="0">
                <a:solidFill>
                  <a:schemeClr val="accent5"/>
                </a:solidFill>
              </a:rPr>
              <a:t>DOM</a:t>
            </a:r>
            <a:r>
              <a:rPr lang="zh-CN" altLang="en-US" dirty="0">
                <a:solidFill>
                  <a:schemeClr val="accent5"/>
                </a:solidFill>
              </a:rPr>
              <a:t> </a:t>
            </a:r>
            <a:r>
              <a:rPr lang="en-US" altLang="zh-CN" dirty="0">
                <a:solidFill>
                  <a:schemeClr val="accent5"/>
                </a:solidFill>
              </a:rPr>
              <a:t>node</a:t>
            </a:r>
            <a:endParaRPr lang="en" dirty="0">
              <a:solidFill>
                <a:schemeClr val="accent5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2C56C3C-75FF-804B-ACA2-F32861E05C83}"/>
              </a:ext>
            </a:extLst>
          </p:cNvPr>
          <p:cNvGrpSpPr/>
          <p:nvPr/>
        </p:nvGrpSpPr>
        <p:grpSpPr>
          <a:xfrm>
            <a:off x="5806967" y="1502644"/>
            <a:ext cx="2988613" cy="2310103"/>
            <a:chOff x="4154735" y="734934"/>
            <a:chExt cx="4614056" cy="365618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524D576-7127-6348-803B-A84089BBB0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3232"/>
            <a:stretch/>
          </p:blipFill>
          <p:spPr>
            <a:xfrm>
              <a:off x="4154735" y="734934"/>
              <a:ext cx="4614056" cy="365618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7" name="Picture 2" descr="USC Viterbi School (@USCViterbi) | Twitter">
              <a:extLst>
                <a:ext uri="{FF2B5EF4-FFF2-40B4-BE49-F238E27FC236}">
                  <a16:creationId xmlns:a16="http://schemas.microsoft.com/office/drawing/2014/main" id="{6E884266-5E8F-A74C-B0A3-A848539C11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2720" y="823379"/>
              <a:ext cx="969505" cy="9695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CEE62D82-175F-104B-93D0-9C7129F3303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231" t="80661" r="24188" b="14149"/>
          <a:stretch/>
        </p:blipFill>
        <p:spPr>
          <a:xfrm>
            <a:off x="5452529" y="4148261"/>
            <a:ext cx="3373193" cy="225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2235518-E083-3748-BE3B-89DDED5418D4}"/>
              </a:ext>
            </a:extLst>
          </p:cNvPr>
          <p:cNvCxnSpPr>
            <a:cxnSpLocks/>
            <a:stCxn id="23" idx="2"/>
          </p:cNvCxnSpPr>
          <p:nvPr/>
        </p:nvCxnSpPr>
        <p:spPr>
          <a:xfrm>
            <a:off x="7113244" y="3572194"/>
            <a:ext cx="0" cy="4908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rocess 22">
            <a:extLst>
              <a:ext uri="{FF2B5EF4-FFF2-40B4-BE49-F238E27FC236}">
                <a16:creationId xmlns:a16="http://schemas.microsoft.com/office/drawing/2014/main" id="{CC649910-9C66-124A-BB9C-14A0FDFD9A25}"/>
              </a:ext>
            </a:extLst>
          </p:cNvPr>
          <p:cNvSpPr/>
          <p:nvPr/>
        </p:nvSpPr>
        <p:spPr>
          <a:xfrm>
            <a:off x="6153808" y="3440678"/>
            <a:ext cx="1918871" cy="131516"/>
          </a:xfrm>
          <a:prstGeom prst="flowChartProcess">
            <a:avLst/>
          </a:prstGeom>
          <a:solidFill>
            <a:schemeClr val="accent6">
              <a:alpha val="11000"/>
            </a:schemeClr>
          </a:solidFill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26F19B0-DAD9-A24A-8C8C-533FCC28B9FB}"/>
              </a:ext>
            </a:extLst>
          </p:cNvPr>
          <p:cNvSpPr txBox="1"/>
          <p:nvPr/>
        </p:nvSpPr>
        <p:spPr>
          <a:xfrm>
            <a:off x="4419601" y="651993"/>
            <a:ext cx="12314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“Elements of …..”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B4C4F33-34C4-0642-BE58-EF107A30136E}"/>
              </a:ext>
            </a:extLst>
          </p:cNvPr>
          <p:cNvCxnSpPr/>
          <p:nvPr/>
        </p:nvCxnSpPr>
        <p:spPr>
          <a:xfrm flipV="1">
            <a:off x="4299801" y="793394"/>
            <a:ext cx="210207" cy="1425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2979375-B1D7-D04A-928A-E094C75C477E}"/>
              </a:ext>
            </a:extLst>
          </p:cNvPr>
          <p:cNvCxnSpPr>
            <a:cxnSpLocks/>
          </p:cNvCxnSpPr>
          <p:nvPr/>
        </p:nvCxnSpPr>
        <p:spPr>
          <a:xfrm flipV="1">
            <a:off x="4485639" y="1006384"/>
            <a:ext cx="280802" cy="583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88BF9549-DFFA-704F-83DE-814FAD798AA5}"/>
              </a:ext>
            </a:extLst>
          </p:cNvPr>
          <p:cNvSpPr txBox="1"/>
          <p:nvPr/>
        </p:nvSpPr>
        <p:spPr>
          <a:xfrm>
            <a:off x="4647479" y="893101"/>
            <a:ext cx="9364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“Textbooks:”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45D5B15-51FD-534B-9DE9-300CDECCF574}"/>
              </a:ext>
            </a:extLst>
          </p:cNvPr>
          <p:cNvSpPr txBox="1"/>
          <p:nvPr/>
        </p:nvSpPr>
        <p:spPr>
          <a:xfrm>
            <a:off x="4824819" y="1118149"/>
            <a:ext cx="4007547" cy="253916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en-US" sz="1050" dirty="0"/>
              <a:t>{</a:t>
            </a:r>
            <a:r>
              <a:rPr lang="en-US" sz="1050" dirty="0" err="1">
                <a:solidFill>
                  <a:schemeClr val="accent5"/>
                </a:solidFill>
              </a:rPr>
              <a:t>node_type</a:t>
            </a:r>
            <a:r>
              <a:rPr lang="en-US" sz="1050" dirty="0"/>
              <a:t>: div, </a:t>
            </a:r>
            <a:r>
              <a:rPr lang="en-US" sz="1050" dirty="0" err="1">
                <a:solidFill>
                  <a:schemeClr val="accent5"/>
                </a:solidFill>
              </a:rPr>
              <a:t>contain_url</a:t>
            </a:r>
            <a:r>
              <a:rPr lang="en-US" sz="1050" dirty="0"/>
              <a:t>: </a:t>
            </a:r>
            <a:r>
              <a:rPr lang="en-US" altLang="zh-CN" sz="1050" dirty="0"/>
              <a:t>1</a:t>
            </a:r>
            <a:r>
              <a:rPr lang="en-US" sz="1050" dirty="0"/>
              <a:t>, </a:t>
            </a:r>
            <a:r>
              <a:rPr lang="en-US" sz="1050" dirty="0" err="1">
                <a:solidFill>
                  <a:schemeClr val="accent5"/>
                </a:solidFill>
              </a:rPr>
              <a:t>contain_digits</a:t>
            </a:r>
            <a:r>
              <a:rPr lang="en-US" sz="1050" dirty="0"/>
              <a:t>: </a:t>
            </a:r>
            <a:r>
              <a:rPr lang="en-US" altLang="zh-CN" sz="1050" dirty="0"/>
              <a:t>0</a:t>
            </a:r>
            <a:r>
              <a:rPr lang="en-US" sz="1050" dirty="0"/>
              <a:t>, etc. }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66FF93F-B971-4841-B32C-62657BB1BD3C}"/>
              </a:ext>
            </a:extLst>
          </p:cNvPr>
          <p:cNvCxnSpPr>
            <a:cxnSpLocks/>
          </p:cNvCxnSpPr>
          <p:nvPr/>
        </p:nvCxnSpPr>
        <p:spPr>
          <a:xfrm>
            <a:off x="4667966" y="1235532"/>
            <a:ext cx="240134" cy="11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E6408990-5D18-584C-A179-4527CC3CEACC}"/>
              </a:ext>
            </a:extLst>
          </p:cNvPr>
          <p:cNvGrpSpPr/>
          <p:nvPr/>
        </p:nvGrpSpPr>
        <p:grpSpPr>
          <a:xfrm>
            <a:off x="515008" y="3751569"/>
            <a:ext cx="4621085" cy="1315135"/>
            <a:chOff x="515008" y="3751569"/>
            <a:chExt cx="4621085" cy="131513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3182AAA-7E30-274E-94FE-02AC643E9A10}"/>
                </a:ext>
              </a:extLst>
            </p:cNvPr>
            <p:cNvSpPr txBox="1"/>
            <p:nvPr/>
          </p:nvSpPr>
          <p:spPr>
            <a:xfrm>
              <a:off x="609933" y="4004875"/>
              <a:ext cx="784189" cy="10618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/>
                <a:t>Elements </a:t>
              </a:r>
            </a:p>
            <a:p>
              <a:pPr algn="ctr"/>
              <a:endParaRPr lang="en-US" sz="1050" dirty="0"/>
            </a:p>
            <a:p>
              <a:pPr algn="ctr"/>
              <a:endParaRPr lang="en-US" sz="1050" dirty="0"/>
            </a:p>
            <a:p>
              <a:pPr algn="ctr"/>
              <a:r>
                <a:rPr lang="en-US" sz="1050" dirty="0"/>
                <a:t>of </a:t>
              </a:r>
            </a:p>
            <a:p>
              <a:pPr algn="ctr"/>
              <a:r>
                <a:rPr lang="en-US" sz="1050" dirty="0"/>
                <a:t>Statistical</a:t>
              </a:r>
            </a:p>
            <a:p>
              <a:pPr algn="ctr"/>
              <a:r>
                <a:rPr lang="en-US" sz="1050" dirty="0"/>
                <a:t>…</a:t>
              </a:r>
            </a:p>
          </p:txBody>
        </p:sp>
        <p:sp>
          <p:nvSpPr>
            <p:cNvPr id="46" name="Process 45">
              <a:extLst>
                <a:ext uri="{FF2B5EF4-FFF2-40B4-BE49-F238E27FC236}">
                  <a16:creationId xmlns:a16="http://schemas.microsoft.com/office/drawing/2014/main" id="{8A84CBBB-396D-9440-9062-C05CA59AA1A2}"/>
                </a:ext>
              </a:extLst>
            </p:cNvPr>
            <p:cNvSpPr/>
            <p:nvPr/>
          </p:nvSpPr>
          <p:spPr>
            <a:xfrm>
              <a:off x="685315" y="4043957"/>
              <a:ext cx="597154" cy="173614"/>
            </a:xfrm>
            <a:prstGeom prst="flowChartProcess">
              <a:avLst/>
            </a:prstGeom>
            <a:solidFill>
              <a:schemeClr val="accent1">
                <a:lumMod val="60000"/>
                <a:lumOff val="40000"/>
                <a:alpha val="20000"/>
              </a:schemeClr>
            </a:solidFill>
            <a:ln w="127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  <p:sp>
          <p:nvSpPr>
            <p:cNvPr id="87" name="Process 86">
              <a:extLst>
                <a:ext uri="{FF2B5EF4-FFF2-40B4-BE49-F238E27FC236}">
                  <a16:creationId xmlns:a16="http://schemas.microsoft.com/office/drawing/2014/main" id="{5A1E6DE9-D6E7-8947-A7B1-03AEA24F547E}"/>
                </a:ext>
              </a:extLst>
            </p:cNvPr>
            <p:cNvSpPr/>
            <p:nvPr/>
          </p:nvSpPr>
          <p:spPr>
            <a:xfrm>
              <a:off x="693965" y="4535790"/>
              <a:ext cx="597154" cy="149608"/>
            </a:xfrm>
            <a:prstGeom prst="flowChartProcess">
              <a:avLst/>
            </a:prstGeom>
            <a:solidFill>
              <a:schemeClr val="accent1">
                <a:lumMod val="60000"/>
                <a:lumOff val="40000"/>
                <a:alpha val="20000"/>
              </a:schemeClr>
            </a:solidFill>
            <a:ln w="127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  <p:sp>
          <p:nvSpPr>
            <p:cNvPr id="88" name="Process 87">
              <a:extLst>
                <a:ext uri="{FF2B5EF4-FFF2-40B4-BE49-F238E27FC236}">
                  <a16:creationId xmlns:a16="http://schemas.microsoft.com/office/drawing/2014/main" id="{26E0D848-7BD5-7144-A688-89ECE6135AF0}"/>
                </a:ext>
              </a:extLst>
            </p:cNvPr>
            <p:cNvSpPr/>
            <p:nvPr/>
          </p:nvSpPr>
          <p:spPr>
            <a:xfrm>
              <a:off x="695642" y="4701612"/>
              <a:ext cx="597154" cy="173614"/>
            </a:xfrm>
            <a:prstGeom prst="flowChartProcess">
              <a:avLst/>
            </a:prstGeom>
            <a:solidFill>
              <a:schemeClr val="accent1">
                <a:lumMod val="60000"/>
                <a:lumOff val="40000"/>
                <a:alpha val="20000"/>
              </a:schemeClr>
            </a:solidFill>
            <a:ln w="127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  <p:sp>
          <p:nvSpPr>
            <p:cNvPr id="43" name="Process 42">
              <a:extLst>
                <a:ext uri="{FF2B5EF4-FFF2-40B4-BE49-F238E27FC236}">
                  <a16:creationId xmlns:a16="http://schemas.microsoft.com/office/drawing/2014/main" id="{03C7EA34-D3DD-4546-845F-3C43A7A90FC8}"/>
                </a:ext>
              </a:extLst>
            </p:cNvPr>
            <p:cNvSpPr/>
            <p:nvPr/>
          </p:nvSpPr>
          <p:spPr>
            <a:xfrm>
              <a:off x="1701610" y="3794628"/>
              <a:ext cx="174146" cy="513520"/>
            </a:xfrm>
            <a:prstGeom prst="flowChartProcess">
              <a:avLst/>
            </a:prstGeom>
            <a:solidFill>
              <a:schemeClr val="accent6">
                <a:alpha val="11000"/>
              </a:schemeClr>
            </a:solidFill>
            <a:ln w="127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0F9DB3A-D259-5746-9D3F-1C56774B3BB6}"/>
                </a:ext>
              </a:extLst>
            </p:cNvPr>
            <p:cNvSpPr txBox="1"/>
            <p:nvPr/>
          </p:nvSpPr>
          <p:spPr>
            <a:xfrm>
              <a:off x="1681721" y="3751569"/>
              <a:ext cx="2291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E</a:t>
              </a:r>
            </a:p>
            <a:p>
              <a:pPr algn="ctr"/>
              <a:r>
                <a:rPr lang="en-US" sz="800" dirty="0"/>
                <a:t>l</a:t>
              </a:r>
            </a:p>
            <a:p>
              <a:pPr algn="ctr"/>
              <a:r>
                <a:rPr lang="en-US" sz="800" dirty="0"/>
                <a:t>e</a:t>
              </a:r>
            </a:p>
            <a:p>
              <a:pPr algn="ctr"/>
              <a:r>
                <a:rPr lang="en-US" sz="800" dirty="0"/>
                <a:t>…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A2779B51-E989-5340-8C15-1926ED4C898C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01" y="4110635"/>
              <a:ext cx="41311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ight Brace 40">
              <a:extLst>
                <a:ext uri="{FF2B5EF4-FFF2-40B4-BE49-F238E27FC236}">
                  <a16:creationId xmlns:a16="http://schemas.microsoft.com/office/drawing/2014/main" id="{E26D4B23-4F8C-1D49-A376-5DF90CB56AFA}"/>
                </a:ext>
              </a:extLst>
            </p:cNvPr>
            <p:cNvSpPr/>
            <p:nvPr/>
          </p:nvSpPr>
          <p:spPr>
            <a:xfrm>
              <a:off x="1922944" y="3805252"/>
              <a:ext cx="109958" cy="517662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Process 49">
              <a:extLst>
                <a:ext uri="{FF2B5EF4-FFF2-40B4-BE49-F238E27FC236}">
                  <a16:creationId xmlns:a16="http://schemas.microsoft.com/office/drawing/2014/main" id="{BDBD56F1-0D52-7A4D-8700-64CE0E00469D}"/>
                </a:ext>
              </a:extLst>
            </p:cNvPr>
            <p:cNvSpPr/>
            <p:nvPr/>
          </p:nvSpPr>
          <p:spPr>
            <a:xfrm>
              <a:off x="2654139" y="3977044"/>
              <a:ext cx="597154" cy="173614"/>
            </a:xfrm>
            <a:prstGeom prst="flowChartProcess">
              <a:avLst/>
            </a:prstGeom>
            <a:solidFill>
              <a:schemeClr val="accent6">
                <a:lumMod val="75000"/>
                <a:alpha val="68000"/>
              </a:schemeClr>
            </a:solidFill>
            <a:ln w="127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  <p:cxnSp>
          <p:nvCxnSpPr>
            <p:cNvPr id="49" name="Elbow Connector 48">
              <a:extLst>
                <a:ext uri="{FF2B5EF4-FFF2-40B4-BE49-F238E27FC236}">
                  <a16:creationId xmlns:a16="http://schemas.microsoft.com/office/drawing/2014/main" id="{995893F6-2333-B243-902F-C95C3DA4BEC6}"/>
                </a:ext>
              </a:extLst>
            </p:cNvPr>
            <p:cNvCxnSpPr>
              <a:cxnSpLocks/>
              <a:stCxn id="46" idx="2"/>
              <a:endCxn id="50" idx="2"/>
            </p:cNvCxnSpPr>
            <p:nvPr/>
          </p:nvCxnSpPr>
          <p:spPr>
            <a:xfrm rot="5400000" flipH="1" flipV="1">
              <a:off x="1934847" y="3199703"/>
              <a:ext cx="66913" cy="1968824"/>
            </a:xfrm>
            <a:prstGeom prst="bentConnector3">
              <a:avLst>
                <a:gd name="adj1" fmla="val -38091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D18DAB1-1594-6249-9A02-E6CD9D0CA423}"/>
                </a:ext>
              </a:extLst>
            </p:cNvPr>
            <p:cNvSpPr txBox="1"/>
            <p:nvPr/>
          </p:nvSpPr>
          <p:spPr>
            <a:xfrm>
              <a:off x="1971027" y="3939898"/>
              <a:ext cx="46358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CNN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F8F7975-44CE-2A4F-80CD-63ADE9C8BF49}"/>
                </a:ext>
              </a:extLst>
            </p:cNvPr>
            <p:cNvSpPr txBox="1"/>
            <p:nvPr/>
          </p:nvSpPr>
          <p:spPr>
            <a:xfrm>
              <a:off x="1302883" y="4261749"/>
              <a:ext cx="123463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Word Embeddings</a:t>
              </a:r>
            </a:p>
          </p:txBody>
        </p:sp>
        <p:cxnSp>
          <p:nvCxnSpPr>
            <p:cNvPr id="197" name="Straight Arrow Connector 196">
              <a:extLst>
                <a:ext uri="{FF2B5EF4-FFF2-40B4-BE49-F238E27FC236}">
                  <a16:creationId xmlns:a16="http://schemas.microsoft.com/office/drawing/2014/main" id="{7A6C94B0-4673-154C-8111-28B784EE51EB}"/>
                </a:ext>
              </a:extLst>
            </p:cNvPr>
            <p:cNvCxnSpPr>
              <a:cxnSpLocks/>
            </p:cNvCxnSpPr>
            <p:nvPr/>
          </p:nvCxnSpPr>
          <p:spPr>
            <a:xfrm>
              <a:off x="2364431" y="4063008"/>
              <a:ext cx="25264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7652C47C-E2CB-384C-A10E-33C72F21F264}"/>
                </a:ext>
              </a:extLst>
            </p:cNvPr>
            <p:cNvSpPr txBox="1"/>
            <p:nvPr/>
          </p:nvSpPr>
          <p:spPr>
            <a:xfrm>
              <a:off x="1220878" y="3908038"/>
              <a:ext cx="4972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Char.</a:t>
              </a:r>
            </a:p>
            <a:p>
              <a:r>
                <a:rPr lang="en-US" sz="1000" dirty="0" err="1"/>
                <a:t>Emb</a:t>
              </a:r>
              <a:r>
                <a:rPr lang="en-US" sz="1000" dirty="0"/>
                <a:t>.</a:t>
              </a:r>
            </a:p>
          </p:txBody>
        </p:sp>
        <p:sp>
          <p:nvSpPr>
            <p:cNvPr id="79" name="Process 78">
              <a:extLst>
                <a:ext uri="{FF2B5EF4-FFF2-40B4-BE49-F238E27FC236}">
                  <a16:creationId xmlns:a16="http://schemas.microsoft.com/office/drawing/2014/main" id="{9E37EA3A-C324-B64C-8C2C-D1C4D652D91C}"/>
                </a:ext>
              </a:extLst>
            </p:cNvPr>
            <p:cNvSpPr/>
            <p:nvPr/>
          </p:nvSpPr>
          <p:spPr>
            <a:xfrm>
              <a:off x="2654139" y="4494902"/>
              <a:ext cx="597154" cy="173614"/>
            </a:xfrm>
            <a:prstGeom prst="flowChartProcess">
              <a:avLst/>
            </a:prstGeom>
            <a:solidFill>
              <a:schemeClr val="accent6">
                <a:lumMod val="75000"/>
                <a:alpha val="68000"/>
              </a:schemeClr>
            </a:solidFill>
            <a:ln w="127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  <p:sp>
          <p:nvSpPr>
            <p:cNvPr id="80" name="Process 79">
              <a:extLst>
                <a:ext uri="{FF2B5EF4-FFF2-40B4-BE49-F238E27FC236}">
                  <a16:creationId xmlns:a16="http://schemas.microsoft.com/office/drawing/2014/main" id="{A2804E62-9F15-D843-AC75-4F54761DB454}"/>
                </a:ext>
              </a:extLst>
            </p:cNvPr>
            <p:cNvSpPr/>
            <p:nvPr/>
          </p:nvSpPr>
          <p:spPr>
            <a:xfrm>
              <a:off x="2654139" y="4713572"/>
              <a:ext cx="597154" cy="173614"/>
            </a:xfrm>
            <a:prstGeom prst="flowChartProcess">
              <a:avLst/>
            </a:prstGeom>
            <a:solidFill>
              <a:schemeClr val="accent6">
                <a:lumMod val="75000"/>
                <a:alpha val="68000"/>
              </a:schemeClr>
            </a:solidFill>
            <a:ln w="127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  <p:sp>
          <p:nvSpPr>
            <p:cNvPr id="81" name="Right Brace 80">
              <a:extLst>
                <a:ext uri="{FF2B5EF4-FFF2-40B4-BE49-F238E27FC236}">
                  <a16:creationId xmlns:a16="http://schemas.microsoft.com/office/drawing/2014/main" id="{85D34255-47EF-D74D-9327-7B93C966C57A}"/>
                </a:ext>
              </a:extLst>
            </p:cNvPr>
            <p:cNvSpPr/>
            <p:nvPr/>
          </p:nvSpPr>
          <p:spPr>
            <a:xfrm>
              <a:off x="3287158" y="4011062"/>
              <a:ext cx="109957" cy="859577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271E03E7-E563-6445-83C3-A4E70B134836}"/>
                </a:ext>
              </a:extLst>
            </p:cNvPr>
            <p:cNvSpPr txBox="1"/>
            <p:nvPr/>
          </p:nvSpPr>
          <p:spPr>
            <a:xfrm>
              <a:off x="3342009" y="4311278"/>
              <a:ext cx="61106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BLSTM</a:t>
              </a:r>
            </a:p>
          </p:txBody>
        </p: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9C8624A2-16F4-474F-A407-8372E8F24EF2}"/>
                </a:ext>
              </a:extLst>
            </p:cNvPr>
            <p:cNvCxnSpPr>
              <a:cxnSpLocks/>
            </p:cNvCxnSpPr>
            <p:nvPr/>
          </p:nvCxnSpPr>
          <p:spPr>
            <a:xfrm>
              <a:off x="3896314" y="4434388"/>
              <a:ext cx="523287" cy="64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011E649B-A18B-2541-956B-9768607ABCF5}"/>
                </a:ext>
              </a:extLst>
            </p:cNvPr>
            <p:cNvSpPr txBox="1"/>
            <p:nvPr/>
          </p:nvSpPr>
          <p:spPr>
            <a:xfrm>
              <a:off x="3830575" y="4234333"/>
              <a:ext cx="6094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Mean</a:t>
              </a:r>
            </a:p>
            <a:p>
              <a:pPr algn="ctr"/>
              <a:r>
                <a:rPr lang="en-US" sz="1000" dirty="0"/>
                <a:t>Pooling</a:t>
              </a:r>
            </a:p>
          </p:txBody>
        </p:sp>
        <p:sp>
          <p:nvSpPr>
            <p:cNvPr id="89" name="Process 88">
              <a:extLst>
                <a:ext uri="{FF2B5EF4-FFF2-40B4-BE49-F238E27FC236}">
                  <a16:creationId xmlns:a16="http://schemas.microsoft.com/office/drawing/2014/main" id="{0854D56A-CDD2-E148-882E-1DB71A450FD2}"/>
                </a:ext>
              </a:extLst>
            </p:cNvPr>
            <p:cNvSpPr/>
            <p:nvPr/>
          </p:nvSpPr>
          <p:spPr>
            <a:xfrm>
              <a:off x="4435047" y="4347581"/>
              <a:ext cx="597154" cy="173614"/>
            </a:xfrm>
            <a:prstGeom prst="flowChartProcess">
              <a:avLst/>
            </a:prstGeom>
            <a:solidFill>
              <a:schemeClr val="accent1">
                <a:lumMod val="50000"/>
                <a:alpha val="74000"/>
              </a:schemeClr>
            </a:solidFill>
            <a:ln w="127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  <p:sp>
          <p:nvSpPr>
            <p:cNvPr id="207" name="Round Diagonal Corner Rectangle 206">
              <a:extLst>
                <a:ext uri="{FF2B5EF4-FFF2-40B4-BE49-F238E27FC236}">
                  <a16:creationId xmlns:a16="http://schemas.microsoft.com/office/drawing/2014/main" id="{3F968D8D-177B-044F-BB3C-B0AC892D9EB9}"/>
                </a:ext>
              </a:extLst>
            </p:cNvPr>
            <p:cNvSpPr/>
            <p:nvPr/>
          </p:nvSpPr>
          <p:spPr>
            <a:xfrm>
              <a:off x="515008" y="3776178"/>
              <a:ext cx="4621085" cy="1280945"/>
            </a:xfrm>
            <a:prstGeom prst="round2DiagRect">
              <a:avLst/>
            </a:prstGeom>
            <a:noFill/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6" name="Picture 215">
              <a:extLst>
                <a:ext uri="{FF2B5EF4-FFF2-40B4-BE49-F238E27FC236}">
                  <a16:creationId xmlns:a16="http://schemas.microsoft.com/office/drawing/2014/main" id="{687D8674-2DF3-F84A-9675-58DDD6C882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47310" y="3836654"/>
              <a:ext cx="908615" cy="346139"/>
            </a:xfrm>
            <a:prstGeom prst="rect">
              <a:avLst/>
            </a:prstGeom>
          </p:spPr>
        </p:pic>
      </p:grpSp>
      <p:cxnSp>
        <p:nvCxnSpPr>
          <p:cNvPr id="220" name="Straight Arrow Connector 219">
            <a:extLst>
              <a:ext uri="{FF2B5EF4-FFF2-40B4-BE49-F238E27FC236}">
                <a16:creationId xmlns:a16="http://schemas.microsoft.com/office/drawing/2014/main" id="{BD5579EF-136E-8649-846D-1EA51FE51EF2}"/>
              </a:ext>
            </a:extLst>
          </p:cNvPr>
          <p:cNvCxnSpPr>
            <a:cxnSpLocks/>
          </p:cNvCxnSpPr>
          <p:nvPr/>
        </p:nvCxnSpPr>
        <p:spPr>
          <a:xfrm>
            <a:off x="7110616" y="4434388"/>
            <a:ext cx="0" cy="3770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Rectangle 222">
            <a:extLst>
              <a:ext uri="{FF2B5EF4-FFF2-40B4-BE49-F238E27FC236}">
                <a16:creationId xmlns:a16="http://schemas.microsoft.com/office/drawing/2014/main" id="{0961D02B-07A6-514B-B675-963F2CC57F38}"/>
              </a:ext>
            </a:extLst>
          </p:cNvPr>
          <p:cNvSpPr/>
          <p:nvPr/>
        </p:nvSpPr>
        <p:spPr>
          <a:xfrm>
            <a:off x="5651028" y="4745101"/>
            <a:ext cx="30424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50" dirty="0">
                <a:solidFill>
                  <a:schemeClr val="accent5"/>
                </a:solidFill>
              </a:rPr>
              <a:t>{Name,</a:t>
            </a:r>
            <a:r>
              <a:rPr lang="zh-CN" altLang="en-US" sz="1050" dirty="0">
                <a:solidFill>
                  <a:schemeClr val="accent5"/>
                </a:solidFill>
              </a:rPr>
              <a:t> </a:t>
            </a:r>
            <a:r>
              <a:rPr lang="en-US" altLang="zh-CN" sz="1050" dirty="0">
                <a:solidFill>
                  <a:schemeClr val="accent5"/>
                </a:solidFill>
              </a:rPr>
              <a:t>Course</a:t>
            </a:r>
            <a:r>
              <a:rPr lang="zh-CN" altLang="en-US" sz="1050" dirty="0">
                <a:solidFill>
                  <a:schemeClr val="accent5"/>
                </a:solidFill>
              </a:rPr>
              <a:t> </a:t>
            </a:r>
            <a:r>
              <a:rPr lang="en-US" altLang="zh-CN" sz="1050" dirty="0">
                <a:solidFill>
                  <a:schemeClr val="accent5"/>
                </a:solidFill>
              </a:rPr>
              <a:t>Number,</a:t>
            </a:r>
            <a:r>
              <a:rPr lang="zh-CN" altLang="en-US" sz="1050" dirty="0">
                <a:solidFill>
                  <a:schemeClr val="accent5"/>
                </a:solidFill>
              </a:rPr>
              <a:t> </a:t>
            </a:r>
            <a:r>
              <a:rPr lang="en-US" altLang="zh-CN" sz="1050" dirty="0">
                <a:solidFill>
                  <a:schemeClr val="accent5"/>
                </a:solidFill>
              </a:rPr>
              <a:t>Instructor,</a:t>
            </a:r>
            <a:r>
              <a:rPr lang="zh-CN" altLang="en-US" sz="1050" dirty="0">
                <a:solidFill>
                  <a:schemeClr val="accent5"/>
                </a:solidFill>
              </a:rPr>
              <a:t> </a:t>
            </a:r>
            <a:r>
              <a:rPr lang="en-US" altLang="zh-CN" sz="1050" dirty="0">
                <a:solidFill>
                  <a:schemeClr val="accent5"/>
                </a:solidFill>
              </a:rPr>
              <a:t>Time,</a:t>
            </a:r>
            <a:r>
              <a:rPr lang="zh-CN" altLang="en-US" sz="1050" dirty="0">
                <a:solidFill>
                  <a:schemeClr val="accent5"/>
                </a:solidFill>
              </a:rPr>
              <a:t> </a:t>
            </a:r>
            <a:r>
              <a:rPr lang="en-US" altLang="zh-CN" sz="1050" dirty="0">
                <a:solidFill>
                  <a:schemeClr val="accent5"/>
                </a:solidFill>
              </a:rPr>
              <a:t>Location,</a:t>
            </a:r>
            <a:r>
              <a:rPr lang="zh-CN" altLang="en-US" sz="1050" dirty="0">
                <a:solidFill>
                  <a:schemeClr val="accent5"/>
                </a:solidFill>
              </a:rPr>
              <a:t> </a:t>
            </a:r>
            <a:r>
              <a:rPr lang="en-US" altLang="zh-CN" sz="1050" dirty="0">
                <a:solidFill>
                  <a:schemeClr val="accent5"/>
                </a:solidFill>
              </a:rPr>
              <a:t>Email,</a:t>
            </a:r>
            <a:r>
              <a:rPr lang="zh-CN" altLang="en-US" sz="1050" dirty="0">
                <a:solidFill>
                  <a:schemeClr val="accent5"/>
                </a:solidFill>
              </a:rPr>
              <a:t> </a:t>
            </a:r>
            <a:r>
              <a:rPr lang="en-US" altLang="zh-CN" sz="1050" b="1" dirty="0">
                <a:solidFill>
                  <a:schemeClr val="accent6"/>
                </a:solidFill>
              </a:rPr>
              <a:t>Textbook</a:t>
            </a:r>
            <a:r>
              <a:rPr lang="en-US" altLang="zh-CN" sz="1050" dirty="0">
                <a:solidFill>
                  <a:schemeClr val="accent5"/>
                </a:solidFill>
              </a:rPr>
              <a:t>,</a:t>
            </a:r>
            <a:r>
              <a:rPr lang="zh-CN" altLang="en-US" sz="1050" dirty="0">
                <a:solidFill>
                  <a:schemeClr val="accent5"/>
                </a:solidFill>
              </a:rPr>
              <a:t> </a:t>
            </a:r>
            <a:r>
              <a:rPr lang="en-US" altLang="zh-CN" sz="1050" dirty="0">
                <a:solidFill>
                  <a:schemeClr val="accent5"/>
                </a:solidFill>
              </a:rPr>
              <a:t>Description, </a:t>
            </a:r>
            <a:r>
              <a:rPr lang="en-US" altLang="zh-CN" sz="1050" dirty="0">
                <a:solidFill>
                  <a:schemeClr val="tx1"/>
                </a:solidFill>
              </a:rPr>
              <a:t>None</a:t>
            </a:r>
            <a:r>
              <a:rPr lang="en-US" altLang="zh-CN" sz="1050" dirty="0">
                <a:solidFill>
                  <a:schemeClr val="accent5"/>
                </a:solidFill>
              </a:rPr>
              <a:t>}</a:t>
            </a:r>
            <a:endParaRPr lang="en-US" sz="1050" dirty="0">
              <a:solidFill>
                <a:schemeClr val="accent5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4B8D07C-9870-074A-850C-CCA57B6CD74E}"/>
              </a:ext>
            </a:extLst>
          </p:cNvPr>
          <p:cNvSpPr txBox="1"/>
          <p:nvPr/>
        </p:nvSpPr>
        <p:spPr>
          <a:xfrm>
            <a:off x="8611482" y="4835723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7/14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530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30" grpId="0"/>
      <p:bldP spid="32" grpId="0" animBg="1"/>
      <p:bldP spid="2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2A2F16B4-29A9-B249-AD25-D30A5F8EA4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232"/>
          <a:stretch/>
        </p:blipFill>
        <p:spPr>
          <a:xfrm>
            <a:off x="5527040" y="260853"/>
            <a:ext cx="2988613" cy="23101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7B9C667-A960-1F43-B24F-B6DC5E877C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109" y="1248294"/>
            <a:ext cx="4867404" cy="3267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Subtitle 1">
            <a:extLst>
              <a:ext uri="{FF2B5EF4-FFF2-40B4-BE49-F238E27FC236}">
                <a16:creationId xmlns:a16="http://schemas.microsoft.com/office/drawing/2014/main" id="{4AC6B0C1-07AE-164B-A342-6AD86D49CC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037" y="124032"/>
            <a:ext cx="3660683" cy="842223"/>
          </a:xfrm>
          <a:solidFill>
            <a:schemeClr val="bg1">
              <a:lumMod val="85000"/>
              <a:alpha val="17000"/>
            </a:schemeClr>
          </a:solidFill>
        </p:spPr>
        <p:txBody>
          <a:bodyPr/>
          <a:lstStyle/>
          <a:p>
            <a:r>
              <a:rPr lang="en-US" altLang="zh-CN" dirty="0"/>
              <a:t>Problems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Only</a:t>
            </a:r>
            <a:r>
              <a:rPr lang="zh-CN" altLang="en-US" dirty="0"/>
              <a:t> </a:t>
            </a:r>
            <a:r>
              <a:rPr lang="en-US" altLang="zh-CN" dirty="0"/>
              <a:t>Using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Node</a:t>
            </a:r>
            <a:r>
              <a:rPr lang="zh-CN" altLang="en-US" dirty="0"/>
              <a:t> </a:t>
            </a:r>
            <a:r>
              <a:rPr lang="en-US" altLang="zh-CN" dirty="0"/>
              <a:t>Representations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5B14ED-30B2-874C-B4B1-D8D3647A78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349" y="1789430"/>
            <a:ext cx="623251" cy="1917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47195B-EEA6-F44D-9C4D-3A5924E717F3}"/>
              </a:ext>
            </a:extLst>
          </p:cNvPr>
          <p:cNvSpPr txBox="1"/>
          <p:nvPr/>
        </p:nvSpPr>
        <p:spPr>
          <a:xfrm>
            <a:off x="2910715" y="2239230"/>
            <a:ext cx="1412366" cy="134427"/>
          </a:xfrm>
          <a:prstGeom prst="rect">
            <a:avLst/>
          </a:prstGeom>
          <a:solidFill>
            <a:schemeClr val="accent4">
              <a:alpha val="33000"/>
            </a:schemeClr>
          </a:solidFill>
        </p:spPr>
        <p:txBody>
          <a:bodyPr wrap="square" rtlCol="0">
            <a:spAutoFit/>
          </a:bodyPr>
          <a:lstStyle/>
          <a:p>
            <a:endParaRPr lang="en-US" sz="1200" b="1" dirty="0">
              <a:solidFill>
                <a:schemeClr val="accent4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9D11B1C-1B43-5646-8C5F-6FA640C9782F}"/>
              </a:ext>
            </a:extLst>
          </p:cNvPr>
          <p:cNvCxnSpPr>
            <a:cxnSpLocks/>
            <a:stCxn id="7" idx="3"/>
            <a:endCxn id="10" idx="1"/>
          </p:cNvCxnSpPr>
          <p:nvPr/>
        </p:nvCxnSpPr>
        <p:spPr>
          <a:xfrm>
            <a:off x="4323081" y="2306444"/>
            <a:ext cx="1044633" cy="733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FF5F337-FAA2-C24B-999B-CEA6280CF817}"/>
              </a:ext>
            </a:extLst>
          </p:cNvPr>
          <p:cNvSpPr txBox="1"/>
          <p:nvPr/>
        </p:nvSpPr>
        <p:spPr>
          <a:xfrm>
            <a:off x="5367714" y="2885835"/>
            <a:ext cx="29161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accent1"/>
                </a:solidFill>
              </a:rPr>
              <a:t>Misleading</a:t>
            </a:r>
            <a:r>
              <a:rPr lang="zh-CN" altLang="en-US" b="1" dirty="0">
                <a:solidFill>
                  <a:schemeClr val="accent1"/>
                </a:solidFill>
              </a:rPr>
              <a:t> </a:t>
            </a:r>
            <a:r>
              <a:rPr lang="en-US" altLang="zh-CN" b="1" dirty="0">
                <a:solidFill>
                  <a:schemeClr val="accent1"/>
                </a:solidFill>
              </a:rPr>
              <a:t>Local</a:t>
            </a:r>
            <a:r>
              <a:rPr lang="zh-CN" altLang="en-US" b="1" dirty="0">
                <a:solidFill>
                  <a:schemeClr val="accent1"/>
                </a:solidFill>
              </a:rPr>
              <a:t> </a:t>
            </a:r>
            <a:r>
              <a:rPr lang="en-US" altLang="zh-CN" b="1" dirty="0">
                <a:solidFill>
                  <a:schemeClr val="accent1"/>
                </a:solidFill>
              </a:rPr>
              <a:t>Node</a:t>
            </a:r>
            <a:r>
              <a:rPr lang="zh-CN" altLang="en-US" b="1" dirty="0">
                <a:solidFill>
                  <a:schemeClr val="accent1"/>
                </a:solidFill>
              </a:rPr>
              <a:t> </a:t>
            </a:r>
            <a:r>
              <a:rPr lang="en-US" altLang="zh-CN" b="1" dirty="0">
                <a:solidFill>
                  <a:schemeClr val="accent1"/>
                </a:solidFill>
              </a:rPr>
              <a:t>Features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AEB7BB-677A-9440-83A9-3AA4FAFC2F2C}"/>
              </a:ext>
            </a:extLst>
          </p:cNvPr>
          <p:cNvSpPr txBox="1"/>
          <p:nvPr/>
        </p:nvSpPr>
        <p:spPr>
          <a:xfrm>
            <a:off x="2910715" y="2743107"/>
            <a:ext cx="1356485" cy="87411"/>
          </a:xfrm>
          <a:prstGeom prst="rect">
            <a:avLst/>
          </a:prstGeom>
          <a:solidFill>
            <a:schemeClr val="accent5">
              <a:alpha val="33000"/>
            </a:schemeClr>
          </a:solidFill>
        </p:spPr>
        <p:txBody>
          <a:bodyPr wrap="square" rtlCol="0">
            <a:spAutoFit/>
          </a:bodyPr>
          <a:lstStyle/>
          <a:p>
            <a:endParaRPr lang="en-US" sz="1200" b="1" dirty="0">
              <a:solidFill>
                <a:schemeClr val="accent4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F7FB0AB-79F2-EE43-8328-26E71E0737FC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4260274" y="2827115"/>
            <a:ext cx="1107440" cy="2126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9478BBB-2D6D-DB47-B80C-6370400A95A1}"/>
              </a:ext>
            </a:extLst>
          </p:cNvPr>
          <p:cNvSpPr txBox="1"/>
          <p:nvPr/>
        </p:nvSpPr>
        <p:spPr>
          <a:xfrm>
            <a:off x="2910715" y="2373657"/>
            <a:ext cx="1661285" cy="87411"/>
          </a:xfrm>
          <a:prstGeom prst="rect">
            <a:avLst/>
          </a:prstGeom>
          <a:solidFill>
            <a:schemeClr val="accent4">
              <a:alpha val="33000"/>
            </a:schemeClr>
          </a:solidFill>
        </p:spPr>
        <p:txBody>
          <a:bodyPr wrap="square" rtlCol="0">
            <a:spAutoFit/>
          </a:bodyPr>
          <a:lstStyle/>
          <a:p>
            <a:endParaRPr lang="en-US" sz="1200" b="1" dirty="0">
              <a:solidFill>
                <a:schemeClr val="accent4"/>
              </a:solidFill>
            </a:endParaRPr>
          </a:p>
        </p:txBody>
      </p:sp>
      <p:pic>
        <p:nvPicPr>
          <p:cNvPr id="26" name="Picture 2" descr="USC Viterbi School (@USCViterbi) | Twitter">
            <a:extLst>
              <a:ext uri="{FF2B5EF4-FFF2-40B4-BE49-F238E27FC236}">
                <a16:creationId xmlns:a16="http://schemas.microsoft.com/office/drawing/2014/main" id="{BA3D1B53-D3A7-DB4F-8D6A-A525DFBC1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752" y="316736"/>
            <a:ext cx="627967" cy="61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425D485-2197-914E-9912-7A722D504C07}"/>
              </a:ext>
            </a:extLst>
          </p:cNvPr>
          <p:cNvSpPr txBox="1"/>
          <p:nvPr/>
        </p:nvSpPr>
        <p:spPr>
          <a:xfrm>
            <a:off x="5527040" y="4208343"/>
            <a:ext cx="20233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accent1"/>
                </a:solidFill>
              </a:rPr>
              <a:t>Weak</a:t>
            </a:r>
            <a:r>
              <a:rPr lang="zh-CN" altLang="en-US" b="1" dirty="0">
                <a:solidFill>
                  <a:schemeClr val="accent1"/>
                </a:solidFill>
              </a:rPr>
              <a:t> </a:t>
            </a:r>
            <a:r>
              <a:rPr lang="en-US" altLang="zh-CN" b="1" dirty="0">
                <a:solidFill>
                  <a:schemeClr val="accent1"/>
                </a:solidFill>
              </a:rPr>
              <a:t>Local</a:t>
            </a:r>
            <a:r>
              <a:rPr lang="zh-CN" altLang="en-US" b="1" dirty="0">
                <a:solidFill>
                  <a:schemeClr val="accent1"/>
                </a:solidFill>
              </a:rPr>
              <a:t> </a:t>
            </a:r>
            <a:r>
              <a:rPr lang="en-US" altLang="zh-CN" b="1" dirty="0">
                <a:solidFill>
                  <a:schemeClr val="accent1"/>
                </a:solidFill>
              </a:rPr>
              <a:t>features</a:t>
            </a:r>
            <a:r>
              <a:rPr lang="zh-CN" altLang="en-US" b="1" dirty="0">
                <a:solidFill>
                  <a:schemeClr val="accent1"/>
                </a:solidFill>
              </a:rPr>
              <a:t> </a:t>
            </a:r>
            <a:endParaRPr lang="en-US" altLang="zh-CN" b="1" dirty="0">
              <a:solidFill>
                <a:schemeClr val="accent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7DB9B6D-8EC0-DF41-B922-A52CBED1F468}"/>
              </a:ext>
            </a:extLst>
          </p:cNvPr>
          <p:cNvSpPr txBox="1"/>
          <p:nvPr/>
        </p:nvSpPr>
        <p:spPr>
          <a:xfrm>
            <a:off x="353790" y="4259773"/>
            <a:ext cx="4787169" cy="191770"/>
          </a:xfrm>
          <a:prstGeom prst="rect">
            <a:avLst/>
          </a:prstGeom>
          <a:solidFill>
            <a:schemeClr val="accent4">
              <a:alpha val="33000"/>
            </a:schemeClr>
          </a:solidFill>
        </p:spPr>
        <p:txBody>
          <a:bodyPr wrap="square" rtlCol="0">
            <a:spAutoFit/>
          </a:bodyPr>
          <a:lstStyle/>
          <a:p>
            <a:endParaRPr lang="en-US" sz="1200" b="1" dirty="0">
              <a:solidFill>
                <a:schemeClr val="accent4"/>
              </a:solidFill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0EE6E10-15EC-574C-96E9-3A66CB062360}"/>
              </a:ext>
            </a:extLst>
          </p:cNvPr>
          <p:cNvCxnSpPr>
            <a:cxnSpLocks/>
            <a:stCxn id="32" idx="3"/>
            <a:endCxn id="29" idx="1"/>
          </p:cNvCxnSpPr>
          <p:nvPr/>
        </p:nvCxnSpPr>
        <p:spPr>
          <a:xfrm>
            <a:off x="5140959" y="4355658"/>
            <a:ext cx="386081" cy="65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A1244F43-7119-5042-9856-362F4CA31D58}"/>
              </a:ext>
            </a:extLst>
          </p:cNvPr>
          <p:cNvSpPr txBox="1"/>
          <p:nvPr/>
        </p:nvSpPr>
        <p:spPr>
          <a:xfrm>
            <a:off x="5557395" y="1221478"/>
            <a:ext cx="788301" cy="204586"/>
          </a:xfrm>
          <a:prstGeom prst="rect">
            <a:avLst/>
          </a:prstGeom>
          <a:solidFill>
            <a:schemeClr val="accent4">
              <a:alpha val="33000"/>
            </a:schemeClr>
          </a:solidFill>
        </p:spPr>
        <p:txBody>
          <a:bodyPr wrap="square" rtlCol="0">
            <a:spAutoFit/>
          </a:bodyPr>
          <a:lstStyle/>
          <a:p>
            <a:endParaRPr lang="en-US" sz="1200" b="1" dirty="0">
              <a:solidFill>
                <a:schemeClr val="accent4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0BCF840-A03E-8B48-9FDC-FF09CCEEDC80}"/>
              </a:ext>
            </a:extLst>
          </p:cNvPr>
          <p:cNvSpPr txBox="1"/>
          <p:nvPr/>
        </p:nvSpPr>
        <p:spPr>
          <a:xfrm>
            <a:off x="5557395" y="2169071"/>
            <a:ext cx="2235357" cy="137373"/>
          </a:xfrm>
          <a:prstGeom prst="rect">
            <a:avLst/>
          </a:prstGeom>
          <a:solidFill>
            <a:schemeClr val="accent4">
              <a:alpha val="33000"/>
            </a:schemeClr>
          </a:solidFill>
        </p:spPr>
        <p:txBody>
          <a:bodyPr wrap="square" rtlCol="0">
            <a:spAutoFit/>
          </a:bodyPr>
          <a:lstStyle/>
          <a:p>
            <a:endParaRPr lang="en-US" sz="1200" b="1" dirty="0">
              <a:solidFill>
                <a:schemeClr val="accent4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7FD3D16-D62D-C340-A3B3-1C15E027B922}"/>
              </a:ext>
            </a:extLst>
          </p:cNvPr>
          <p:cNvSpPr txBox="1"/>
          <p:nvPr/>
        </p:nvSpPr>
        <p:spPr>
          <a:xfrm>
            <a:off x="5553149" y="1728881"/>
            <a:ext cx="2925371" cy="313279"/>
          </a:xfrm>
          <a:prstGeom prst="rect">
            <a:avLst/>
          </a:prstGeom>
          <a:solidFill>
            <a:schemeClr val="accent4">
              <a:alpha val="33000"/>
            </a:schemeClr>
          </a:solidFill>
        </p:spPr>
        <p:txBody>
          <a:bodyPr wrap="square" rtlCol="0">
            <a:spAutoFit/>
          </a:bodyPr>
          <a:lstStyle/>
          <a:p>
            <a:endParaRPr lang="en-US" sz="1200" b="1" dirty="0">
              <a:solidFill>
                <a:schemeClr val="accent4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9C81A5E-DC01-B342-AB6D-0B73060509CE}"/>
              </a:ext>
            </a:extLst>
          </p:cNvPr>
          <p:cNvSpPr txBox="1"/>
          <p:nvPr/>
        </p:nvSpPr>
        <p:spPr>
          <a:xfrm>
            <a:off x="352109" y="3492473"/>
            <a:ext cx="4867404" cy="608461"/>
          </a:xfrm>
          <a:prstGeom prst="rect">
            <a:avLst/>
          </a:prstGeom>
          <a:solidFill>
            <a:schemeClr val="accent4">
              <a:alpha val="33000"/>
            </a:schemeClr>
          </a:solidFill>
        </p:spPr>
        <p:txBody>
          <a:bodyPr wrap="square" rtlCol="0">
            <a:spAutoFit/>
          </a:bodyPr>
          <a:lstStyle/>
          <a:p>
            <a:endParaRPr lang="en-US" sz="1200" b="1" dirty="0">
              <a:solidFill>
                <a:schemeClr val="accent4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044510D-80AE-2D46-BB87-744CDE06A908}"/>
              </a:ext>
            </a:extLst>
          </p:cNvPr>
          <p:cNvSpPr txBox="1"/>
          <p:nvPr/>
        </p:nvSpPr>
        <p:spPr>
          <a:xfrm>
            <a:off x="7687353" y="1496097"/>
            <a:ext cx="86113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chemeClr val="accent6"/>
                </a:solidFill>
              </a:rPr>
              <a:t>Description</a:t>
            </a:r>
            <a:endParaRPr lang="en-US" sz="1050" dirty="0">
              <a:solidFill>
                <a:schemeClr val="accent6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61E97F7-E43D-E54B-ACF4-468BBCC5EED9}"/>
              </a:ext>
            </a:extLst>
          </p:cNvPr>
          <p:cNvSpPr txBox="1"/>
          <p:nvPr/>
        </p:nvSpPr>
        <p:spPr>
          <a:xfrm>
            <a:off x="4401478" y="4324585"/>
            <a:ext cx="73930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chemeClr val="accent6"/>
                </a:solidFill>
              </a:rPr>
              <a:t>Textbook</a:t>
            </a:r>
            <a:endParaRPr lang="en-US" sz="1050" dirty="0">
              <a:solidFill>
                <a:schemeClr val="accent6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7E846F1-43A0-8245-BCEB-23DA3B4428A7}"/>
              </a:ext>
            </a:extLst>
          </p:cNvPr>
          <p:cNvSpPr txBox="1"/>
          <p:nvPr/>
        </p:nvSpPr>
        <p:spPr>
          <a:xfrm>
            <a:off x="7739215" y="2110799"/>
            <a:ext cx="73930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chemeClr val="accent6"/>
                </a:solidFill>
              </a:rPr>
              <a:t>Textbook</a:t>
            </a:r>
            <a:endParaRPr lang="en-US" sz="1050" dirty="0">
              <a:solidFill>
                <a:schemeClr val="accent6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64695C9-F5DB-4A46-8AEE-12E454F05E92}"/>
              </a:ext>
            </a:extLst>
          </p:cNvPr>
          <p:cNvSpPr txBox="1"/>
          <p:nvPr/>
        </p:nvSpPr>
        <p:spPr>
          <a:xfrm>
            <a:off x="4370508" y="3973451"/>
            <a:ext cx="86113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chemeClr val="accent6"/>
                </a:solidFill>
              </a:rPr>
              <a:t>Description</a:t>
            </a:r>
            <a:endParaRPr lang="en-US" sz="1050" dirty="0">
              <a:solidFill>
                <a:schemeClr val="accent6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0E0B1AB-24F5-1149-B9F9-550757EA362C}"/>
              </a:ext>
            </a:extLst>
          </p:cNvPr>
          <p:cNvSpPr txBox="1"/>
          <p:nvPr/>
        </p:nvSpPr>
        <p:spPr>
          <a:xfrm>
            <a:off x="4268600" y="2165024"/>
            <a:ext cx="4988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chemeClr val="accent6"/>
                </a:solidFill>
              </a:rPr>
              <a:t>Time</a:t>
            </a:r>
            <a:endParaRPr lang="en-US" sz="1050" dirty="0">
              <a:solidFill>
                <a:schemeClr val="accent6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A1DE645-3DD7-C346-AA6A-64166B5C3DFD}"/>
              </a:ext>
            </a:extLst>
          </p:cNvPr>
          <p:cNvSpPr txBox="1"/>
          <p:nvPr/>
        </p:nvSpPr>
        <p:spPr>
          <a:xfrm>
            <a:off x="3926715" y="2406541"/>
            <a:ext cx="7184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chemeClr val="accent6"/>
                </a:solidFill>
              </a:rPr>
              <a:t>Location</a:t>
            </a:r>
            <a:endParaRPr lang="en-US" sz="1050" dirty="0">
              <a:solidFill>
                <a:schemeClr val="accent6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6329522-4AE9-FC40-AB3F-7ACC44A7E261}"/>
              </a:ext>
            </a:extLst>
          </p:cNvPr>
          <p:cNvSpPr txBox="1"/>
          <p:nvPr/>
        </p:nvSpPr>
        <p:spPr>
          <a:xfrm>
            <a:off x="6282253" y="1117489"/>
            <a:ext cx="4988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chemeClr val="accent6"/>
                </a:solidFill>
              </a:rPr>
              <a:t>Time</a:t>
            </a:r>
            <a:endParaRPr lang="en-US" sz="1050" dirty="0">
              <a:solidFill>
                <a:schemeClr val="accent6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6236225-B46F-7749-8805-5AA6111A1FF5}"/>
              </a:ext>
            </a:extLst>
          </p:cNvPr>
          <p:cNvSpPr txBox="1"/>
          <p:nvPr/>
        </p:nvSpPr>
        <p:spPr>
          <a:xfrm>
            <a:off x="6293990" y="1258991"/>
            <a:ext cx="7184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chemeClr val="accent6"/>
                </a:solidFill>
              </a:rPr>
              <a:t>Location</a:t>
            </a:r>
            <a:endParaRPr lang="en-US" sz="1050" dirty="0">
              <a:solidFill>
                <a:schemeClr val="accent6"/>
              </a:solidFill>
            </a:endParaRPr>
          </a:p>
        </p:txBody>
      </p:sp>
      <p:sp>
        <p:nvSpPr>
          <p:cNvPr id="51" name="Curved Right Arrow 50">
            <a:extLst>
              <a:ext uri="{FF2B5EF4-FFF2-40B4-BE49-F238E27FC236}">
                <a16:creationId xmlns:a16="http://schemas.microsoft.com/office/drawing/2014/main" id="{A0A6E1B7-EA60-F04A-8843-F9134C1507AC}"/>
              </a:ext>
            </a:extLst>
          </p:cNvPr>
          <p:cNvSpPr/>
          <p:nvPr/>
        </p:nvSpPr>
        <p:spPr>
          <a:xfrm rot="3828831">
            <a:off x="5037669" y="826910"/>
            <a:ext cx="387945" cy="51663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70F6B13-C8FC-4045-9626-4E60913FE75A}"/>
              </a:ext>
            </a:extLst>
          </p:cNvPr>
          <p:cNvSpPr txBox="1"/>
          <p:nvPr/>
        </p:nvSpPr>
        <p:spPr>
          <a:xfrm>
            <a:off x="1136962" y="4559878"/>
            <a:ext cx="3297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page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chemeClr val="accent2"/>
                </a:solidFill>
              </a:rPr>
              <a:t>unseen</a:t>
            </a:r>
            <a:r>
              <a:rPr lang="zh-CN" altLang="en-US" dirty="0">
                <a:solidFill>
                  <a:schemeClr val="accent2"/>
                </a:solidFill>
              </a:rPr>
              <a:t> </a:t>
            </a:r>
            <a:r>
              <a:rPr lang="en-US" altLang="zh-CN" dirty="0">
                <a:solidFill>
                  <a:schemeClr val="accent2"/>
                </a:solidFill>
              </a:rPr>
              <a:t>site</a:t>
            </a:r>
            <a:r>
              <a:rPr lang="zh-CN" altLang="en-US" dirty="0">
                <a:solidFill>
                  <a:schemeClr val="accent2"/>
                </a:solidFill>
              </a:rPr>
              <a:t> </a:t>
            </a:r>
            <a:r>
              <a:rPr lang="en-US" altLang="zh-CN" dirty="0">
                <a:solidFill>
                  <a:schemeClr val="accent2"/>
                </a:solidFill>
              </a:rPr>
              <a:t>at</a:t>
            </a:r>
            <a:r>
              <a:rPr lang="zh-CN" altLang="en-US" dirty="0">
                <a:solidFill>
                  <a:schemeClr val="accent2"/>
                </a:solidFill>
              </a:rPr>
              <a:t> </a:t>
            </a:r>
            <a:r>
              <a:rPr lang="en-US" altLang="zh-CN" dirty="0">
                <a:solidFill>
                  <a:schemeClr val="accent2"/>
                </a:solidFill>
              </a:rPr>
              <a:t>test</a:t>
            </a:r>
            <a:r>
              <a:rPr lang="zh-CN" altLang="en-US" dirty="0">
                <a:solidFill>
                  <a:schemeClr val="accent2"/>
                </a:solidFill>
              </a:rPr>
              <a:t> </a:t>
            </a:r>
            <a:r>
              <a:rPr lang="en-US" altLang="zh-CN" dirty="0">
                <a:solidFill>
                  <a:schemeClr val="accent2"/>
                </a:solidFill>
              </a:rPr>
              <a:t>time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161DCC9-3D93-5B4B-B2A8-05BDA142EDD2}"/>
              </a:ext>
            </a:extLst>
          </p:cNvPr>
          <p:cNvSpPr txBox="1"/>
          <p:nvPr/>
        </p:nvSpPr>
        <p:spPr>
          <a:xfrm>
            <a:off x="5688881" y="2590308"/>
            <a:ext cx="27318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page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chemeClr val="accent2"/>
                </a:solidFill>
              </a:rPr>
              <a:t>training</a:t>
            </a:r>
            <a:r>
              <a:rPr lang="zh-CN" altLang="en-US" dirty="0">
                <a:solidFill>
                  <a:schemeClr val="accent2"/>
                </a:solidFill>
              </a:rPr>
              <a:t> </a:t>
            </a:r>
            <a:r>
              <a:rPr lang="en-US" altLang="zh-CN" dirty="0">
                <a:solidFill>
                  <a:schemeClr val="accent2"/>
                </a:solidFill>
              </a:rPr>
              <a:t>seed</a:t>
            </a:r>
            <a:r>
              <a:rPr lang="zh-CN" altLang="en-US" dirty="0">
                <a:solidFill>
                  <a:schemeClr val="accent2"/>
                </a:solidFill>
              </a:rPr>
              <a:t> </a:t>
            </a:r>
            <a:r>
              <a:rPr lang="en-US" altLang="zh-CN" dirty="0">
                <a:solidFill>
                  <a:schemeClr val="accent2"/>
                </a:solidFill>
              </a:rPr>
              <a:t>sites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6" name="Explosion 2 55">
            <a:extLst>
              <a:ext uri="{FF2B5EF4-FFF2-40B4-BE49-F238E27FC236}">
                <a16:creationId xmlns:a16="http://schemas.microsoft.com/office/drawing/2014/main" id="{EF142401-F6E1-8A45-83AD-E1E2E3E2ABE9}"/>
              </a:ext>
            </a:extLst>
          </p:cNvPr>
          <p:cNvSpPr/>
          <p:nvPr/>
        </p:nvSpPr>
        <p:spPr>
          <a:xfrm rot="551949">
            <a:off x="3887318" y="10376"/>
            <a:ext cx="2064227" cy="1056550"/>
          </a:xfrm>
          <a:prstGeom prst="irregularSeal2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FA4B814-C4FF-8645-A51E-5AFD65C3F87F}"/>
              </a:ext>
            </a:extLst>
          </p:cNvPr>
          <p:cNvSpPr txBox="1"/>
          <p:nvPr/>
        </p:nvSpPr>
        <p:spPr>
          <a:xfrm>
            <a:off x="4234645" y="272325"/>
            <a:ext cx="1189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accent2"/>
                </a:solidFill>
              </a:rPr>
              <a:t>Similar</a:t>
            </a:r>
            <a:r>
              <a:rPr lang="zh-CN" altLang="en-US" dirty="0">
                <a:solidFill>
                  <a:schemeClr val="accent2"/>
                </a:solidFill>
              </a:rPr>
              <a:t> </a:t>
            </a:r>
            <a:endParaRPr lang="en-US" altLang="zh-CN" dirty="0">
              <a:solidFill>
                <a:schemeClr val="accent2"/>
              </a:solidFill>
            </a:endParaRPr>
          </a:p>
          <a:p>
            <a:pPr algn="ctr"/>
            <a:r>
              <a:rPr lang="en-US" altLang="zh-CN" dirty="0">
                <a:solidFill>
                  <a:schemeClr val="accent2"/>
                </a:solidFill>
              </a:rPr>
              <a:t>Dependency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633E739-EF9D-B347-8135-F23691C930E9}"/>
              </a:ext>
            </a:extLst>
          </p:cNvPr>
          <p:cNvSpPr txBox="1"/>
          <p:nvPr/>
        </p:nvSpPr>
        <p:spPr>
          <a:xfrm>
            <a:off x="8611482" y="4835723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8/14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617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2" grpId="0" animBg="1"/>
      <p:bldP spid="23" grpId="0" animBg="1"/>
      <p:bldP spid="29" grpId="0"/>
      <p:bldP spid="32" grpId="0" animBg="1"/>
      <p:bldP spid="36" grpId="0" animBg="1"/>
      <p:bldP spid="38" grpId="0" animBg="1"/>
      <p:bldP spid="39" grpId="0" animBg="1"/>
      <p:bldP spid="40" grpId="0" animBg="1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1" grpId="0" animBg="1"/>
      <p:bldP spid="53" grpId="0"/>
      <p:bldP spid="56" grpId="0" animBg="1"/>
      <p:bldP spid="5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0.6|13.6|9.6|2.9|0.6|0.6|0.6|0.8|4.3|4.2|4.1|2.4|2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3.5|16.7|8.8|2.5|18.1|5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6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1.9|15.4|15.9|5.6|1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2|3.9|13.9|17.1|16.4|1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|13.9|7.5|2|8.6|0.4|0.5|0.4|0.6|0.6|0.2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3.8|9.9|1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22.8|20.1|5.8|12.8|7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5.2|8|1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6.2|11.4|8.5|25.2|0.4|0.5|35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1|10.4|24.6|18|18.7|13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6.6|13.5|6|2.9|7.1|11.6|15|10.3|26.8"/>
</p:tagLst>
</file>

<file path=ppt/theme/theme1.xml><?xml version="1.0" encoding="utf-8"?>
<a:theme xmlns:a="http://schemas.openxmlformats.org/drawingml/2006/main" name="Google Research Them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EA4335"/>
      </a:accent2>
      <a:accent3>
        <a:srgbClr val="FBBC05"/>
      </a:accent3>
      <a:accent4>
        <a:srgbClr val="34A853"/>
      </a:accent4>
      <a:accent5>
        <a:srgbClr val="B31412"/>
      </a:accent5>
      <a:accent6>
        <a:srgbClr val="137333"/>
      </a:accent6>
      <a:hlink>
        <a:srgbClr val="185AB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6223</TotalTime>
  <Words>2064</Words>
  <Application>Microsoft Macintosh PowerPoint</Application>
  <PresentationFormat>On-screen Show (16:9)</PresentationFormat>
  <Paragraphs>289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Google Sans</vt:lpstr>
      <vt:lpstr>Roboto</vt:lpstr>
      <vt:lpstr>Google Sans Medium</vt:lpstr>
      <vt:lpstr>Book Antiqua</vt:lpstr>
      <vt:lpstr>Arial</vt:lpstr>
      <vt:lpstr>Wingdings</vt:lpstr>
      <vt:lpstr>Google Research Theme</vt:lpstr>
      <vt:lpstr>FreeDOM:  A Transferable Neural Architecture for Structured Information Extraction on Web Documents</vt:lpstr>
      <vt:lpstr>Task: Information Extraction on Web Documents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FreeDOM:  A Transferable Neural Architecture for Structured Information Extraction on Web Documents</dc:title>
  <cp:lastModifiedBy>Yuchen Lin</cp:lastModifiedBy>
  <cp:revision>390</cp:revision>
  <cp:lastPrinted>2020-07-13T05:14:41Z</cp:lastPrinted>
  <dcterms:modified xsi:type="dcterms:W3CDTF">2020-07-13T07:56:17Z</dcterms:modified>
</cp:coreProperties>
</file>